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64" r:id="rId2"/>
    <p:sldId id="265" r:id="rId3"/>
    <p:sldId id="261" r:id="rId4"/>
    <p:sldId id="262" r:id="rId5"/>
    <p:sldId id="263" r:id="rId6"/>
    <p:sldId id="257" r:id="rId7"/>
    <p:sldId id="258" r:id="rId8"/>
    <p:sldId id="259" r:id="rId9"/>
    <p:sldId id="260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D955-0E51-462E-A0D4-E04D720EE13D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75CC-4859-4FFF-A939-8560AA4906A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7432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D955-0E51-462E-A0D4-E04D720EE13D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75CC-4859-4FFF-A939-8560AA490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947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D955-0E51-462E-A0D4-E04D720EE13D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75CC-4859-4FFF-A939-8560AA490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956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D955-0E51-462E-A0D4-E04D720EE13D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75CC-4859-4FFF-A939-8560AA490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639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D955-0E51-462E-A0D4-E04D720EE13D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75CC-4859-4FFF-A939-8560AA4906A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6508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D955-0E51-462E-A0D4-E04D720EE13D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75CC-4859-4FFF-A939-8560AA490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820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D955-0E51-462E-A0D4-E04D720EE13D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75CC-4859-4FFF-A939-8560AA490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229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D955-0E51-462E-A0D4-E04D720EE13D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75CC-4859-4FFF-A939-8560AA490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707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D955-0E51-462E-A0D4-E04D720EE13D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75CC-4859-4FFF-A939-8560AA490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742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04DD955-0E51-462E-A0D4-E04D720EE13D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8575CC-4859-4FFF-A939-8560AA490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629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D955-0E51-462E-A0D4-E04D720EE13D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75CC-4859-4FFF-A939-8560AA490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44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04DD955-0E51-462E-A0D4-E04D720EE13D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F8575CC-4859-4FFF-A939-8560AA4906A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8016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GXIZVI3PH8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7928" y="2360573"/>
            <a:ext cx="10058400" cy="15337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 1:</a:t>
            </a:r>
            <a:b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News with Gabriela</a:t>
            </a:r>
            <a:r>
              <a:rPr lang="it-I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discussion</a:t>
            </a:r>
            <a:r>
              <a:rPr lang="it-I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7928" y="1097280"/>
            <a:ext cx="10058400" cy="10112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agenda</a:t>
            </a:r>
            <a:endParaRPr lang="en-US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80328" y="4782827"/>
            <a:ext cx="10058400" cy="15337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 2:</a:t>
            </a:r>
          </a:p>
          <a:p>
            <a:r>
              <a:rPr lang="it-I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News with Taylor</a:t>
            </a:r>
            <a:br>
              <a:rPr lang="it-I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video lecture (20 mins) by Nancy Fraser</a:t>
            </a:r>
            <a:br>
              <a:rPr lang="it-I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Mental maping practice</a:t>
            </a:r>
            <a:br>
              <a:rPr lang="it-I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Article </a:t>
            </a: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review</a:t>
            </a:r>
            <a:r>
              <a:rPr lang="it-I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Crises Collide: Capitalism, Care, and COVID-19</a:t>
            </a:r>
            <a:r>
              <a:rPr lang="it-I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0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696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590" y="694717"/>
            <a:ext cx="11093986" cy="990415"/>
          </a:xfrm>
        </p:spPr>
        <p:txBody>
          <a:bodyPr>
            <a:noAutofit/>
          </a:bodyPr>
          <a:lstStyle/>
          <a:p>
            <a:pPr algn="l"/>
            <a: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Please Use The Following Format For </a:t>
            </a:r>
            <a: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Your CRRs: </a:t>
            </a:r>
            <a: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300-350 Words, Times New Roman, 12pt Font, Double-spaced, 1” Margins. Your CRR Should Be Divided Into Three Parts, Including </a:t>
            </a:r>
            <a:b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893" y="1893346"/>
            <a:ext cx="11336358" cy="4606605"/>
          </a:xfrm>
        </p:spPr>
        <p:txBody>
          <a:bodyPr>
            <a:normAutofit fontScale="85000" lnSpcReduction="20000"/>
          </a:bodyPr>
          <a:lstStyle/>
          <a:p>
            <a:pPr hangingPunct="0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overview: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What issue does the author address?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What is the central concept of the book, and what is its significance? If applicable, set out the positions in any relevant debate(s).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hangingPunc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group discussion report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hangingPunct="0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one or two central point(s) you discussed in your group of the assigned chapter?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hangingPunct="0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did your peers add to your knowledge?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hangingPunc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point of view: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hangingPunct="0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did you learn from this chapter?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hangingPunct="0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can you apply new findings in your personal/social life?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907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18253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September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341" y="1845734"/>
            <a:ext cx="4582759" cy="4023360"/>
          </a:xfrm>
        </p:spPr>
        <p:txBody>
          <a:bodyPr>
            <a:noAutofit/>
          </a:bodyPr>
          <a:lstStyle/>
          <a:p>
            <a:pPr marL="0" defTabSz="457200"/>
            <a:r>
              <a:rPr lang="en-US" sz="2400" b="1" u="sng" dirty="0">
                <a:solidFill>
                  <a:schemeClr val="tx1"/>
                </a:solidFill>
              </a:rPr>
              <a:t>Group 1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Gabriela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Amorim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David Rodd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Rhea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Voddhi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Sydney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Fough</a:t>
            </a: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defTabSz="457200"/>
            <a:r>
              <a:rPr lang="en-US" sz="2400" b="1" u="sng" dirty="0">
                <a:solidFill>
                  <a:schemeClr val="tx1"/>
                </a:solidFill>
              </a:rPr>
              <a:t>Group 2</a:t>
            </a:r>
          </a:p>
          <a:p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Anjelina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Fernandes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Megan Nash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Ella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Crimmins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Emma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Quick</a:t>
            </a:r>
          </a:p>
          <a:p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303985" y="1944047"/>
            <a:ext cx="4991548" cy="4236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/>
              <a:t>Group 3</a:t>
            </a:r>
            <a:endParaRPr lang="en-US" sz="2400" dirty="0"/>
          </a:p>
          <a:p>
            <a:pPr marL="9144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Alexa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Lerer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Taylor Bull</a:t>
            </a:r>
          </a:p>
          <a:p>
            <a:pPr marL="9144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Kevin Kiley</a:t>
            </a:r>
          </a:p>
          <a:p>
            <a:pPr marL="9144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Anjali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Patel</a:t>
            </a:r>
            <a:endParaRPr lang="en-US" sz="2400" dirty="0"/>
          </a:p>
          <a:p>
            <a:r>
              <a:rPr lang="en-US" sz="2400" b="1" u="sng" dirty="0"/>
              <a:t>Group 4</a:t>
            </a:r>
            <a:endParaRPr lang="en-US" sz="2400" dirty="0"/>
          </a:p>
          <a:p>
            <a:pPr marL="9144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Kaitlyn Mahoney</a:t>
            </a:r>
          </a:p>
          <a:p>
            <a:pPr marL="9144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Sreya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Devarakonda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Katherine Stuart</a:t>
            </a:r>
          </a:p>
          <a:p>
            <a:pPr marL="9144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Ishita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Gandhi</a:t>
            </a:r>
          </a:p>
        </p:txBody>
      </p:sp>
    </p:spTree>
    <p:extLst>
      <p:ext uri="{BB962C8B-B14F-4D97-AF65-F5344CB8AC3E}">
        <p14:creationId xmlns:p14="http://schemas.microsoft.com/office/powerpoint/2010/main" val="81519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/>
          <p:cNvSpPr txBox="1">
            <a:spLocks/>
          </p:cNvSpPr>
          <p:nvPr/>
        </p:nvSpPr>
        <p:spPr>
          <a:xfrm>
            <a:off x="1333948" y="142852"/>
            <a:ext cx="9029252" cy="914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48312"/>
              </a:buClr>
              <a:buSzPct val="70000"/>
              <a:buFont typeface="Wingdings 2"/>
              <a:buChar char=""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63705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73336" y="2054711"/>
            <a:ext cx="11424622" cy="35822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hangingPunct="0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oppression of women is very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ancient.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existed before capitalism, which is also a system of oppression, but one that is more global in nature.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hangingPunct="0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Patriarchy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be defined in simple terms as the oppression and objectification of women by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 which is impactful in their personal lives, but </a:t>
            </a:r>
            <a:r>
              <a:rPr lang="en-US" sz="3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patriarchal capitalism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affects women professional lives as well. </a:t>
            </a:r>
            <a:endParaRPr lang="en-US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1293606" y="518126"/>
            <a:ext cx="9221994" cy="10004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731520" y="398033"/>
            <a:ext cx="9784080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hangingPunct="0"/>
            <a:r>
              <a:rPr lang="en-US" sz="32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Patriarchal Capitalism</a:t>
            </a:r>
            <a:endParaRPr lang="en-US" sz="35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844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19" y="534035"/>
            <a:ext cx="10144461" cy="131628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 of </a:t>
            </a:r>
            <a:r>
              <a:rPr lang="en-US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patriarchal capitalism</a:t>
            </a:r>
            <a:r>
              <a:rPr lang="en-US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307" y="1947134"/>
            <a:ext cx="10746889" cy="3921960"/>
          </a:xfrm>
        </p:spPr>
        <p:txBody>
          <a:bodyPr>
            <a:normAutofit/>
          </a:bodyPr>
          <a:lstStyle/>
          <a:p>
            <a:pPr algn="just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 Women are “overexploited” in their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workplace because of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commercial capitalism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factory development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ocial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order based on a 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sexual/ gender division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labor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A hierarchy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activities in which the “masculine” ones are assigned high value and the “feminine”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ones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 value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Male Domination is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characterized by the complete or partial absence of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women’s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rights.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always accompanies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physical,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moral and emotional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violence or in the realm of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ideas at workplaces.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359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125" y="365760"/>
            <a:ext cx="10628555" cy="1065007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Nancy criticizes the capitalist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1" y="1957892"/>
            <a:ext cx="6755802" cy="3911202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 relies on political and philosophical approaches, including Socialist, Marxist, Religious, and Nationalist viewpoints to challenge capitalism as a world- and self-relation. Nancy Fraser posits that we are currently in a “Crisis of Care”. She refers to problems and pressures performed from different directions by capitalism system affect on several 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 services, giving birth, raising children, taking care for the elderly and housework.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 speech evokes a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story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classes pursuing antithetical interests.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8943" y="2360182"/>
            <a:ext cx="3495675" cy="293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043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9359" y="1919247"/>
            <a:ext cx="9221994" cy="100049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Question</a:t>
            </a:r>
            <a:endParaRPr lang="en-US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4695" y="3054349"/>
            <a:ext cx="10197353" cy="914400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How capitalism interacts with gender equality?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42997" y="518123"/>
            <a:ext cx="9221994" cy="100049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hangingPunct="0"/>
            <a:r>
              <a:rPr lang="en-US" u="sng" dirty="0">
                <a:hlinkClick r:id="rId2"/>
              </a:rPr>
              <a:t>https://</a:t>
            </a:r>
            <a:r>
              <a:rPr lang="en-US" u="sng" dirty="0" smtClean="0">
                <a:hlinkClick r:id="rId2"/>
              </a:rPr>
              <a:t>www.youtube.com/watch?v=zGXIZVI3PH8</a:t>
            </a:r>
            <a:endParaRPr lang="en-US" u="sng" dirty="0" smtClean="0"/>
          </a:p>
          <a:p>
            <a:pPr hangingPunct="0"/>
            <a:r>
              <a:rPr lang="en-US" dirty="0" smtClean="0"/>
              <a:t> </a:t>
            </a:r>
            <a:endParaRPr lang="en-US" dirty="0"/>
          </a:p>
          <a:p>
            <a:pPr hangingPunct="0"/>
            <a:r>
              <a:rPr lang="en-US" dirty="0"/>
              <a:t>(10:30- 34:20)</a:t>
            </a:r>
          </a:p>
          <a:p>
            <a:endParaRPr lang="en-US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7125" y="4539727"/>
            <a:ext cx="1114492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Contradictions 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Capital and </a:t>
            </a:r>
            <a:r>
              <a:rPr lang="en-US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Care, Women 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ights, Equity, Life World</a:t>
            </a:r>
          </a:p>
          <a:p>
            <a:endParaRPr lang="en-US" sz="2400" b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How </a:t>
            </a:r>
            <a:r>
              <a:rPr lang="en-US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Much 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“care works” including  "civil society" " public </a:t>
            </a:r>
            <a:r>
              <a:rPr lang="en-US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education“, 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"free medical care" </a:t>
            </a:r>
            <a:r>
              <a:rPr lang="en-US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“maternity leave” are  </a:t>
            </a:r>
            <a:r>
              <a:rPr lang="en-US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valued under Capitalism</a:t>
            </a:r>
            <a:r>
              <a:rPr lang="en-US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en-US" sz="24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161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1738282" y="2214886"/>
            <a:ext cx="3357586" cy="15001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Capitalism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depended Variable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039318" y="2221793"/>
            <a:ext cx="3429024" cy="16430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Gender (In)equality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Depended Variable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5467682" y="2507525"/>
            <a:ext cx="1357322" cy="7143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-Right Arrow 8"/>
          <p:cNvSpPr/>
          <p:nvPr/>
        </p:nvSpPr>
        <p:spPr>
          <a:xfrm>
            <a:off x="5381620" y="4429132"/>
            <a:ext cx="1714512" cy="78581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809720" y="4071942"/>
            <a:ext cx="3357586" cy="15001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Capitalism</a:t>
            </a:r>
          </a:p>
        </p:txBody>
      </p:sp>
      <p:sp>
        <p:nvSpPr>
          <p:cNvPr id="11" name="Oval 10"/>
          <p:cNvSpPr/>
          <p:nvPr/>
        </p:nvSpPr>
        <p:spPr>
          <a:xfrm>
            <a:off x="7381884" y="4143380"/>
            <a:ext cx="3143272" cy="15001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Gender (In) Equality</a:t>
            </a:r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1333948" y="142852"/>
            <a:ext cx="9029252" cy="914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indent="-342900" defTabSz="914400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/>
            </a:pP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Direct/ Inverse/Mutual relationship </a:t>
            </a:r>
          </a:p>
        </p:txBody>
      </p:sp>
      <p:sp>
        <p:nvSpPr>
          <p:cNvPr id="17" name="Plus 16"/>
          <p:cNvSpPr/>
          <p:nvPr/>
        </p:nvSpPr>
        <p:spPr>
          <a:xfrm>
            <a:off x="5824872" y="2293211"/>
            <a:ext cx="428628" cy="357190"/>
          </a:xfrm>
          <a:prstGeom prst="mathPl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Minus 17"/>
          <p:cNvSpPr/>
          <p:nvPr/>
        </p:nvSpPr>
        <p:spPr>
          <a:xfrm>
            <a:off x="5824872" y="3007591"/>
            <a:ext cx="428628" cy="285752"/>
          </a:xfrm>
          <a:prstGeom prst="mathMin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72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181800" y="199664"/>
            <a:ext cx="3357586" cy="15001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Capitalism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depended Variable</a:t>
            </a:r>
          </a:p>
        </p:txBody>
      </p:sp>
      <p:sp>
        <p:nvSpPr>
          <p:cNvPr id="5" name="Content Placeholder 6"/>
          <p:cNvSpPr txBox="1">
            <a:spLocks/>
          </p:cNvSpPr>
          <p:nvPr/>
        </p:nvSpPr>
        <p:spPr>
          <a:xfrm>
            <a:off x="4310050" y="4627981"/>
            <a:ext cx="3429024" cy="16430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L="342900" indent="-342900" algn="ctr" defTabSz="914400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Gender Equality</a:t>
            </a:r>
          </a:p>
          <a:p>
            <a:pPr marL="342900" indent="-342900" algn="ctr" defTabSz="914400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Depended Variable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5595934" y="1785926"/>
            <a:ext cx="500066" cy="642942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809720" y="2571744"/>
            <a:ext cx="2214578" cy="14287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Expropriation</a:t>
            </a:r>
          </a:p>
        </p:txBody>
      </p:sp>
      <p:sp>
        <p:nvSpPr>
          <p:cNvPr id="12" name="Oval 11"/>
          <p:cNvSpPr/>
          <p:nvPr/>
        </p:nvSpPr>
        <p:spPr>
          <a:xfrm>
            <a:off x="4881554" y="2500306"/>
            <a:ext cx="2000264" cy="14287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Exploitation</a:t>
            </a:r>
          </a:p>
        </p:txBody>
      </p:sp>
      <p:sp>
        <p:nvSpPr>
          <p:cNvPr id="13" name="Oval 12"/>
          <p:cNvSpPr/>
          <p:nvPr/>
        </p:nvSpPr>
        <p:spPr>
          <a:xfrm>
            <a:off x="7739074" y="2571744"/>
            <a:ext cx="2143140" cy="14287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Domestic work</a:t>
            </a:r>
          </a:p>
        </p:txBody>
      </p:sp>
      <p:sp>
        <p:nvSpPr>
          <p:cNvPr id="14" name="Left-Right Arrow 13"/>
          <p:cNvSpPr/>
          <p:nvPr/>
        </p:nvSpPr>
        <p:spPr>
          <a:xfrm>
            <a:off x="4167174" y="3143248"/>
            <a:ext cx="642942" cy="357190"/>
          </a:xfrm>
          <a:prstGeom prst="left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-Right Arrow 14"/>
          <p:cNvSpPr/>
          <p:nvPr/>
        </p:nvSpPr>
        <p:spPr>
          <a:xfrm>
            <a:off x="7024694" y="3071810"/>
            <a:ext cx="642942" cy="357190"/>
          </a:xfrm>
          <a:prstGeom prst="left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595670" y="4000504"/>
            <a:ext cx="890269" cy="8834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953124" y="4000504"/>
            <a:ext cx="17370" cy="4846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7539386" y="4071942"/>
            <a:ext cx="1128382" cy="8120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Bent-Up Arrow 19"/>
          <p:cNvSpPr/>
          <p:nvPr/>
        </p:nvSpPr>
        <p:spPr>
          <a:xfrm flipV="1">
            <a:off x="7610824" y="628292"/>
            <a:ext cx="1500198" cy="1785950"/>
          </a:xfrm>
          <a:prstGeom prst="bent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Bent-Up Arrow 21"/>
          <p:cNvSpPr/>
          <p:nvPr/>
        </p:nvSpPr>
        <p:spPr>
          <a:xfrm flipH="1" flipV="1">
            <a:off x="2395850" y="699730"/>
            <a:ext cx="1643074" cy="1643074"/>
          </a:xfrm>
          <a:prstGeom prst="bent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89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81224" y="1571612"/>
            <a:ext cx="2428892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Demotic work</a:t>
            </a:r>
          </a:p>
        </p:txBody>
      </p:sp>
      <p:sp>
        <p:nvSpPr>
          <p:cNvPr id="8" name="Curved Down Arrow 7"/>
          <p:cNvSpPr/>
          <p:nvPr/>
        </p:nvSpPr>
        <p:spPr>
          <a:xfrm>
            <a:off x="3952860" y="357166"/>
            <a:ext cx="2786082" cy="121444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urved Up Arrow 8"/>
          <p:cNvSpPr/>
          <p:nvPr/>
        </p:nvSpPr>
        <p:spPr>
          <a:xfrm>
            <a:off x="4810116" y="2643182"/>
            <a:ext cx="3357586" cy="171451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ound Same Side Corner Rectangle 9"/>
          <p:cNvSpPr/>
          <p:nvPr/>
        </p:nvSpPr>
        <p:spPr>
          <a:xfrm>
            <a:off x="5453058" y="1571612"/>
            <a:ext cx="1428760" cy="2000264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Care works</a:t>
            </a:r>
          </a:p>
        </p:txBody>
      </p:sp>
      <p:sp>
        <p:nvSpPr>
          <p:cNvPr id="11" name="Round Same Side Corner Rectangle 10"/>
          <p:cNvSpPr/>
          <p:nvPr/>
        </p:nvSpPr>
        <p:spPr>
          <a:xfrm>
            <a:off x="7381884" y="571480"/>
            <a:ext cx="1643074" cy="2000264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Shadow works</a:t>
            </a:r>
          </a:p>
        </p:txBody>
      </p:sp>
      <p:sp>
        <p:nvSpPr>
          <p:cNvPr id="12" name="Oval 11"/>
          <p:cNvSpPr/>
          <p:nvPr/>
        </p:nvSpPr>
        <p:spPr>
          <a:xfrm>
            <a:off x="6667504" y="4286256"/>
            <a:ext cx="3714776" cy="1785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Gender inequality</a:t>
            </a:r>
          </a:p>
        </p:txBody>
      </p:sp>
      <p:cxnSp>
        <p:nvCxnSpPr>
          <p:cNvPr id="14" name="Elbow Connector 13"/>
          <p:cNvCxnSpPr/>
          <p:nvPr/>
        </p:nvCxnSpPr>
        <p:spPr>
          <a:xfrm rot="16200000" flipH="1">
            <a:off x="8346297" y="3178967"/>
            <a:ext cx="1857388" cy="64294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hape 18"/>
          <p:cNvCxnSpPr/>
          <p:nvPr/>
        </p:nvCxnSpPr>
        <p:spPr>
          <a:xfrm rot="16200000" flipH="1">
            <a:off x="5649513" y="4161240"/>
            <a:ext cx="1607355" cy="42862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Curved Right Arrow 19"/>
          <p:cNvSpPr/>
          <p:nvPr/>
        </p:nvSpPr>
        <p:spPr>
          <a:xfrm>
            <a:off x="1881158" y="2643182"/>
            <a:ext cx="500066" cy="121444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Round Same Side Corner Rectangle 21"/>
          <p:cNvSpPr/>
          <p:nvPr/>
        </p:nvSpPr>
        <p:spPr>
          <a:xfrm>
            <a:off x="2381224" y="3000372"/>
            <a:ext cx="1571636" cy="1285884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unpaid work</a:t>
            </a:r>
          </a:p>
        </p:txBody>
      </p:sp>
      <p:cxnSp>
        <p:nvCxnSpPr>
          <p:cNvPr id="24" name="Elbow Connector 23"/>
          <p:cNvCxnSpPr>
            <a:stCxn id="22" idx="1"/>
          </p:cNvCxnSpPr>
          <p:nvPr/>
        </p:nvCxnSpPr>
        <p:spPr>
          <a:xfrm rot="16200000" flipH="1">
            <a:off x="2988447" y="4464851"/>
            <a:ext cx="1214446" cy="85725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Round Same Side Corner Rectangle 24"/>
          <p:cNvSpPr/>
          <p:nvPr/>
        </p:nvSpPr>
        <p:spPr>
          <a:xfrm>
            <a:off x="3024166" y="5500702"/>
            <a:ext cx="2000264" cy="857256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Undervalued works </a:t>
            </a:r>
          </a:p>
        </p:txBody>
      </p:sp>
      <p:cxnSp>
        <p:nvCxnSpPr>
          <p:cNvPr id="29" name="Elbow Connector 28"/>
          <p:cNvCxnSpPr/>
          <p:nvPr/>
        </p:nvCxnSpPr>
        <p:spPr>
          <a:xfrm flipV="1">
            <a:off x="5095868" y="5357826"/>
            <a:ext cx="1571636" cy="57150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434832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460</TotalTime>
  <Words>596</Words>
  <Application>Microsoft Office PowerPoint</Application>
  <PresentationFormat>Widescreen</PresentationFormat>
  <Paragraphs>77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Calibri Light</vt:lpstr>
      <vt:lpstr>Times New Roman</vt:lpstr>
      <vt:lpstr>Wingdings 2</vt:lpstr>
      <vt:lpstr>Retrospect</vt:lpstr>
      <vt:lpstr>Sect 1: News with Gabriela Group discussion </vt:lpstr>
      <vt:lpstr>September</vt:lpstr>
      <vt:lpstr>PowerPoint Presentation</vt:lpstr>
      <vt:lpstr>Characteristics of patriarchal capitalism </vt:lpstr>
      <vt:lpstr>How Nancy criticizes the capitalist system</vt:lpstr>
      <vt:lpstr>Question</vt:lpstr>
      <vt:lpstr>PowerPoint Presentation</vt:lpstr>
      <vt:lpstr>PowerPoint Presentation</vt:lpstr>
      <vt:lpstr>PowerPoint Presentation</vt:lpstr>
      <vt:lpstr>Please Use The Following Format For Your CRRs: 300-350 Words, Times New Roman, 12pt Font, Double-spaced, 1” Margins. Your CRR Should Be Divided Into Three Parts, Including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</dc:title>
  <dc:creator>N</dc:creator>
  <cp:lastModifiedBy>N</cp:lastModifiedBy>
  <cp:revision>27</cp:revision>
  <dcterms:created xsi:type="dcterms:W3CDTF">2023-07-06T17:50:00Z</dcterms:created>
  <dcterms:modified xsi:type="dcterms:W3CDTF">2024-09-05T15:08:23Z</dcterms:modified>
</cp:coreProperties>
</file>