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73" r:id="rId3"/>
    <p:sldId id="274" r:id="rId4"/>
    <p:sldId id="276" r:id="rId5"/>
    <p:sldId id="275" r:id="rId6"/>
    <p:sldId id="280" r:id="rId7"/>
    <p:sldId id="281" r:id="rId8"/>
    <p:sldId id="282" r:id="rId9"/>
    <p:sldId id="279" r:id="rId10"/>
    <p:sldId id="284" r:id="rId11"/>
    <p:sldId id="278" r:id="rId12"/>
    <p:sldId id="258" r:id="rId13"/>
    <p:sldId id="285" r:id="rId14"/>
    <p:sldId id="259" r:id="rId15"/>
    <p:sldId id="261" r:id="rId16"/>
    <p:sldId id="262" r:id="rId17"/>
    <p:sldId id="263" r:id="rId18"/>
    <p:sldId id="265" r:id="rId19"/>
    <p:sldId id="272" r:id="rId20"/>
    <p:sldId id="286" r:id="rId21"/>
    <p:sldId id="287" r:id="rId22"/>
    <p:sldId id="288" r:id="rId23"/>
    <p:sldId id="28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4130B-31DC-4C6F-922D-7DC65A2C98BF}" type="datetimeFigureOut">
              <a:rPr lang="en-US" smtClean="0"/>
              <a:t>10/15/2024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DC30E2-2C1F-43BE-9F66-1C7CBA963A00}" type="slidenum">
              <a:rPr lang="en-US" smtClean="0"/>
              <a:t>‹#›</a:t>
            </a:fld>
            <a:endParaRPr lang="en-US"/>
          </a:p>
        </p:txBody>
      </p:sp>
    </p:spTree>
    <p:extLst>
      <p:ext uri="{BB962C8B-B14F-4D97-AF65-F5344CB8AC3E}">
        <p14:creationId xmlns:p14="http://schemas.microsoft.com/office/powerpoint/2010/main" val="20791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AF1DA60F-6374-4B38-A4E0-A61F550E7111}" type="datetimeFigureOut">
              <a:rPr lang="en-US" smtClean="0"/>
              <a:t>10/15/2024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1246429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DA60F-6374-4B38-A4E0-A61F550E711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6359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AF1DA60F-6374-4B38-A4E0-A61F550E7111}" type="datetimeFigureOut">
              <a:rPr lang="en-US" smtClean="0"/>
              <a:t>10/15/2024</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415255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DA60F-6374-4B38-A4E0-A61F550E7111}"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70351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AF1DA60F-6374-4B38-A4E0-A61F550E7111}" type="datetimeFigureOut">
              <a:rPr lang="en-US" smtClean="0"/>
              <a:t>10/15/2024</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223342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AF1DA60F-6374-4B38-A4E0-A61F550E7111}" type="datetimeFigureOut">
              <a:rPr lang="en-US" smtClean="0"/>
              <a:t>10/15/2024</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325823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AF1DA60F-6374-4B38-A4E0-A61F550E7111}" type="datetimeFigureOut">
              <a:rPr lang="en-US" smtClean="0"/>
              <a:t>10/15/2024</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329540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1DA60F-6374-4B38-A4E0-A61F550E7111}" type="datetimeFigureOut">
              <a:rPr lang="en-US" smtClean="0"/>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267365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AF1DA60F-6374-4B38-A4E0-A61F550E7111}" type="datetimeFigureOut">
              <a:rPr lang="en-US" smtClean="0"/>
              <a:t>10/15/2024</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3092212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1DA60F-6374-4B38-A4E0-A61F550E7111}"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2370659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AF1DA60F-6374-4B38-A4E0-A61F550E7111}" type="datetimeFigureOut">
              <a:rPr lang="en-US" smtClean="0"/>
              <a:t>10/15/2024</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34812C47-F4EC-4F50-848E-FAAFE6728CED}" type="slidenum">
              <a:rPr lang="en-US" smtClean="0"/>
              <a:t>‹#›</a:t>
            </a:fld>
            <a:endParaRPr lang="en-US"/>
          </a:p>
        </p:txBody>
      </p:sp>
    </p:spTree>
    <p:extLst>
      <p:ext uri="{BB962C8B-B14F-4D97-AF65-F5344CB8AC3E}">
        <p14:creationId xmlns:p14="http://schemas.microsoft.com/office/powerpoint/2010/main" val="293845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AF1DA60F-6374-4B38-A4E0-A61F550E7111}" type="datetimeFigureOut">
              <a:rPr lang="en-US" smtClean="0"/>
              <a:t>10/15/2024</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34812C47-F4EC-4F50-848E-FAAFE6728CED}" type="slidenum">
              <a:rPr lang="en-US" smtClean="0"/>
              <a:t>‹#›</a:t>
            </a:fld>
            <a:endParaRPr lang="en-US"/>
          </a:p>
        </p:txBody>
      </p:sp>
    </p:spTree>
    <p:extLst>
      <p:ext uri="{BB962C8B-B14F-4D97-AF65-F5344CB8AC3E}">
        <p14:creationId xmlns:p14="http://schemas.microsoft.com/office/powerpoint/2010/main" val="196431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link.springer.com/article/10.1007/s13178-022-00688-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62753" y="515643"/>
            <a:ext cx="5809126" cy="603156"/>
          </a:xfrm>
        </p:spPr>
        <p:txBody>
          <a:bodyPr>
            <a:noAutofit/>
          </a:bodyPr>
          <a:lstStyle/>
          <a:p>
            <a:pPr>
              <a:lnSpc>
                <a:spcPct val="150000"/>
              </a:lnSpc>
            </a:pP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Gender</a:t>
            </a:r>
            <a:r>
              <a:rPr lang="en-US" sz="2400" b="1" dirty="0" smtClean="0">
                <a:solidFill>
                  <a:schemeClr val="tx1"/>
                </a:solidFill>
                <a:latin typeface="Times New Roman" panose="02020603050405020304" pitchFamily="18" charset="0"/>
                <a:cs typeface="Times New Roman" panose="02020603050405020304" pitchFamily="18" charset="0"/>
              </a:rPr>
              <a:t> and Social Movements</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24405" y="892879"/>
            <a:ext cx="8808259" cy="3883512"/>
          </a:xfrm>
        </p:spPr>
        <p:txBody>
          <a:bodyPr>
            <a:noAutofit/>
          </a:bodyPr>
          <a:lstStyle/>
          <a:p>
            <a:pPr algn="l"/>
            <a:endParaRPr lang="en-US" sz="2800" b="1" dirty="0" smtClean="0">
              <a:solidFill>
                <a:schemeClr val="tx1"/>
              </a:solidFill>
              <a:latin typeface="Times New Roman" panose="02020603050405020304" pitchFamily="18" charset="0"/>
              <a:cs typeface="Times New Roman" panose="02020603050405020304" pitchFamily="18" charset="0"/>
            </a:endParaRPr>
          </a:p>
          <a:p>
            <a:pPr algn="l"/>
            <a:r>
              <a:rPr lang="en-US" sz="2800" b="1" dirty="0" smtClean="0">
                <a:solidFill>
                  <a:schemeClr val="tx1"/>
                </a:solidFill>
                <a:latin typeface="Times New Roman" panose="02020603050405020304" pitchFamily="18" charset="0"/>
                <a:cs typeface="Times New Roman" panose="02020603050405020304" pitchFamily="18" charset="0"/>
              </a:rPr>
              <a:t>Agenda:</a:t>
            </a:r>
          </a:p>
          <a:p>
            <a:pPr algn="l"/>
            <a:endParaRPr lang="en-US" sz="2800" b="1" dirty="0">
              <a:solidFill>
                <a:schemeClr val="tx1"/>
              </a:solidFill>
              <a:latin typeface="Times New Roman" panose="02020603050405020304" pitchFamily="18" charset="0"/>
              <a:cs typeface="Times New Roman" panose="02020603050405020304" pitchFamily="18" charset="0"/>
            </a:endParaRPr>
          </a:p>
          <a:p>
            <a:pPr algn="l"/>
            <a:r>
              <a:rPr lang="en-US" dirty="0" err="1">
                <a:solidFill>
                  <a:schemeClr val="tx1"/>
                </a:solidFill>
                <a:latin typeface="Times New Roman" panose="02020603050405020304" pitchFamily="18" charset="0"/>
                <a:cs typeface="Times New Roman" panose="02020603050405020304" pitchFamily="18" charset="0"/>
              </a:rPr>
              <a:t>Chafetz</a:t>
            </a:r>
            <a:r>
              <a:rPr lang="en-US" dirty="0">
                <a:solidFill>
                  <a:schemeClr val="tx1"/>
                </a:solidFill>
                <a:latin typeface="Times New Roman" panose="02020603050405020304" pitchFamily="18" charset="0"/>
                <a:cs typeface="Times New Roman" panose="02020603050405020304" pitchFamily="18" charset="0"/>
              </a:rPr>
              <a:t>, J. S. (Ed.). (2006). Handbook of the Sociology of Gender. Springer Science &amp; Business Media</a:t>
            </a:r>
            <a:r>
              <a:rPr lang="en-US" dirty="0" smtClean="0">
                <a:solidFill>
                  <a:schemeClr val="tx1"/>
                </a:solidFill>
                <a:latin typeface="Times New Roman" panose="02020603050405020304" pitchFamily="18" charset="0"/>
                <a:cs typeface="Times New Roman" panose="02020603050405020304" pitchFamily="18" charset="0"/>
              </a:rPr>
              <a:t>.</a:t>
            </a:r>
          </a:p>
          <a:p>
            <a:pPr algn="l"/>
            <a:r>
              <a:rPr lang="en-US" b="1" dirty="0" smtClean="0">
                <a:solidFill>
                  <a:schemeClr val="tx1"/>
                </a:solidFill>
                <a:latin typeface="Times New Roman" panose="02020603050405020304" pitchFamily="18" charset="0"/>
                <a:cs typeface="Times New Roman" panose="02020603050405020304" pitchFamily="18" charset="0"/>
              </a:rPr>
              <a:t>8- </a:t>
            </a:r>
            <a:r>
              <a:rPr lang="en-US" b="1" dirty="0">
                <a:solidFill>
                  <a:schemeClr val="tx1"/>
                </a:solidFill>
                <a:latin typeface="Times New Roman" panose="02020603050405020304" pitchFamily="18" charset="0"/>
                <a:cs typeface="Times New Roman" panose="02020603050405020304" pitchFamily="18" charset="0"/>
              </a:rPr>
              <a:t>Gender Movements </a:t>
            </a:r>
            <a:r>
              <a:rPr lang="en-US" b="1" u="sng" dirty="0">
                <a:solidFill>
                  <a:schemeClr val="bg1"/>
                </a:solidFill>
                <a:latin typeface="Times New Roman" panose="02020603050405020304" pitchFamily="18" charset="0"/>
                <a:cs typeface="Times New Roman" panose="02020603050405020304" pitchFamily="18" charset="0"/>
              </a:rPr>
              <a:t>(</a:t>
            </a:r>
            <a:r>
              <a:rPr lang="en-US" b="1" u="sng" dirty="0">
                <a:solidFill>
                  <a:schemeClr val="bg1"/>
                </a:solidFill>
                <a:latin typeface="Times New Roman" panose="02020603050405020304" pitchFamily="18" charset="0"/>
                <a:cs typeface="Times New Roman" panose="02020603050405020304" pitchFamily="18" charset="0"/>
              </a:rPr>
              <a:t>Group </a:t>
            </a:r>
            <a:r>
              <a:rPr lang="en-US" b="1" u="sng" dirty="0" smtClean="0">
                <a:solidFill>
                  <a:schemeClr val="bg1"/>
                </a:solidFill>
                <a:latin typeface="Times New Roman" panose="02020603050405020304" pitchFamily="18" charset="0"/>
                <a:cs typeface="Times New Roman" panose="02020603050405020304" pitchFamily="18" charset="0"/>
              </a:rPr>
              <a:t>1.2</a:t>
            </a:r>
            <a:r>
              <a:rPr lang="en-US" b="1" u="sng" dirty="0">
                <a:solidFill>
                  <a:schemeClr val="bg1"/>
                </a:solidFill>
                <a:latin typeface="Times New Roman" panose="02020603050405020304" pitchFamily="18" charset="0"/>
                <a:cs typeface="Times New Roman" panose="02020603050405020304" pitchFamily="18" charset="0"/>
              </a:rPr>
              <a:t>)</a:t>
            </a:r>
          </a:p>
          <a:p>
            <a:pPr algn="l"/>
            <a:r>
              <a:rPr lang="en-US" dirty="0" err="1">
                <a:solidFill>
                  <a:schemeClr val="tx1"/>
                </a:solidFill>
                <a:latin typeface="Times New Roman" panose="02020603050405020304" pitchFamily="18" charset="0"/>
                <a:cs typeface="Times New Roman" panose="02020603050405020304" pitchFamily="18" charset="0"/>
              </a:rPr>
              <a:t>Risman</a:t>
            </a:r>
            <a:r>
              <a:rPr lang="en-US" dirty="0">
                <a:solidFill>
                  <a:schemeClr val="tx1"/>
                </a:solidFill>
                <a:latin typeface="Times New Roman" panose="02020603050405020304" pitchFamily="18" charset="0"/>
                <a:cs typeface="Times New Roman" panose="02020603050405020304" pitchFamily="18" charset="0"/>
              </a:rPr>
              <a:t>, B. J., </a:t>
            </a:r>
            <a:r>
              <a:rPr lang="en-US" dirty="0" err="1">
                <a:solidFill>
                  <a:schemeClr val="tx1"/>
                </a:solidFill>
                <a:latin typeface="Times New Roman" panose="02020603050405020304" pitchFamily="18" charset="0"/>
                <a:cs typeface="Times New Roman" panose="02020603050405020304" pitchFamily="18" charset="0"/>
              </a:rPr>
              <a:t>Froyum</a:t>
            </a:r>
            <a:r>
              <a:rPr lang="en-US" dirty="0">
                <a:solidFill>
                  <a:schemeClr val="tx1"/>
                </a:solidFill>
                <a:latin typeface="Times New Roman" panose="02020603050405020304" pitchFamily="18" charset="0"/>
                <a:cs typeface="Times New Roman" panose="02020603050405020304" pitchFamily="18" charset="0"/>
              </a:rPr>
              <a:t>, C., &amp; Scarborough, W. J. (Eds.). (2018). Handbook of the Sociology of Gender (pp. 19-43). Cham: Springer International Publishing</a:t>
            </a:r>
            <a:r>
              <a:rPr lang="en-US" dirty="0" smtClean="0">
                <a:solidFill>
                  <a:schemeClr val="tx1"/>
                </a:solidFill>
                <a:latin typeface="Times New Roman" panose="02020603050405020304" pitchFamily="18" charset="0"/>
                <a:cs typeface="Times New Roman" panose="02020603050405020304" pitchFamily="18" charset="0"/>
              </a:rPr>
              <a:t>.</a:t>
            </a:r>
          </a:p>
          <a:p>
            <a:pPr algn="l"/>
            <a:r>
              <a:rPr lang="en-US" b="1" dirty="0" smtClean="0">
                <a:solidFill>
                  <a:schemeClr val="tx1"/>
                </a:solidFill>
                <a:latin typeface="Times New Roman" panose="02020603050405020304" pitchFamily="18" charset="0"/>
                <a:cs typeface="Times New Roman" panose="02020603050405020304" pitchFamily="18" charset="0"/>
              </a:rPr>
              <a:t>39- </a:t>
            </a:r>
            <a:r>
              <a:rPr lang="en-US" b="1" dirty="0">
                <a:solidFill>
                  <a:schemeClr val="tx1"/>
                </a:solidFill>
                <a:latin typeface="Times New Roman" panose="02020603050405020304" pitchFamily="18" charset="0"/>
                <a:cs typeface="Times New Roman" panose="02020603050405020304" pitchFamily="18" charset="0"/>
              </a:rPr>
              <a:t>Gender in Movements  </a:t>
            </a:r>
            <a:r>
              <a:rPr lang="en-US" b="1" u="sng" dirty="0" smtClean="0">
                <a:solidFill>
                  <a:schemeClr val="bg1"/>
                </a:solidFill>
                <a:latin typeface="Times New Roman" panose="02020603050405020304" pitchFamily="18" charset="0"/>
                <a:cs typeface="Times New Roman" panose="02020603050405020304" pitchFamily="18" charset="0"/>
              </a:rPr>
              <a:t>(Group 4.5)</a:t>
            </a:r>
            <a:endParaRPr lang="en-US" b="1" u="sng" dirty="0">
              <a:solidFill>
                <a:schemeClr val="bg1"/>
              </a:solidFill>
              <a:latin typeface="Times New Roman" panose="02020603050405020304" pitchFamily="18" charset="0"/>
              <a:cs typeface="Times New Roman" panose="02020603050405020304" pitchFamily="18" charset="0"/>
            </a:endParaRPr>
          </a:p>
          <a:p>
            <a:pPr algn="l"/>
            <a:r>
              <a:rPr lang="en-US" b="1" dirty="0">
                <a:solidFill>
                  <a:schemeClr val="tx1"/>
                </a:solidFill>
                <a:latin typeface="Times New Roman" panose="02020603050405020304" pitchFamily="18" charset="0"/>
                <a:cs typeface="Times New Roman" panose="02020603050405020304" pitchFamily="18" charset="0"/>
              </a:rPr>
              <a:t>40- Feminists Reshaping Gender</a:t>
            </a:r>
            <a:r>
              <a:rPr lang="en-US" b="1" u="sng" dirty="0">
                <a:solidFill>
                  <a:schemeClr val="bg1"/>
                </a:solidFill>
                <a:latin typeface="Times New Roman" panose="02020603050405020304" pitchFamily="18" charset="0"/>
                <a:cs typeface="Times New Roman" panose="02020603050405020304" pitchFamily="18" charset="0"/>
              </a:rPr>
              <a:t> </a:t>
            </a:r>
            <a:r>
              <a:rPr lang="en-US" b="1" u="sng" dirty="0">
                <a:solidFill>
                  <a:schemeClr val="bg1"/>
                </a:solidFill>
                <a:latin typeface="Times New Roman" panose="02020603050405020304" pitchFamily="18" charset="0"/>
                <a:cs typeface="Times New Roman" panose="02020603050405020304" pitchFamily="18" charset="0"/>
              </a:rPr>
              <a:t>(Group </a:t>
            </a:r>
            <a:r>
              <a:rPr lang="en-US" b="1" u="sng" dirty="0" smtClean="0">
                <a:solidFill>
                  <a:schemeClr val="bg1"/>
                </a:solidFill>
                <a:latin typeface="Times New Roman" panose="02020603050405020304" pitchFamily="18" charset="0"/>
                <a:cs typeface="Times New Roman" panose="02020603050405020304" pitchFamily="18" charset="0"/>
              </a:rPr>
              <a:t>3.6.7)</a:t>
            </a:r>
            <a:endParaRPr lang="en-US" b="1" u="sng" dirty="0">
              <a:solidFill>
                <a:schemeClr val="tx1"/>
              </a:solidFill>
              <a:latin typeface="Times New Roman" panose="02020603050405020304" pitchFamily="18" charset="0"/>
              <a:cs typeface="Times New Roman" panose="02020603050405020304" pitchFamily="18" charset="0"/>
            </a:endParaRPr>
          </a:p>
          <a:p>
            <a:pPr algn="just"/>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en-US" b="1" dirty="0" smtClean="0">
                <a:solidFill>
                  <a:schemeClr val="tx1"/>
                </a:solidFill>
                <a:latin typeface="Times New Roman" panose="02020603050405020304" pitchFamily="18" charset="0"/>
                <a:cs typeface="Times New Roman" panose="02020603050405020304" pitchFamily="18" charset="0"/>
              </a:rPr>
              <a:t>In the U.S. : Black </a:t>
            </a:r>
            <a:r>
              <a:rPr lang="en-US" b="1" dirty="0">
                <a:solidFill>
                  <a:schemeClr val="tx1"/>
                </a:solidFill>
                <a:latin typeface="Times New Roman" panose="02020603050405020304" pitchFamily="18" charset="0"/>
                <a:cs typeface="Times New Roman" panose="02020603050405020304" pitchFamily="18" charset="0"/>
              </a:rPr>
              <a:t>Lives Matter, </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SayHerName</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a:t>
            </a:r>
            <a:r>
              <a:rPr lang="en-US" b="1" dirty="0" err="1">
                <a:solidFill>
                  <a:schemeClr val="tx1"/>
                </a:solidFill>
                <a:latin typeface="Times New Roman" panose="02020603050405020304" pitchFamily="18" charset="0"/>
                <a:cs typeface="Times New Roman" panose="02020603050405020304" pitchFamily="18" charset="0"/>
              </a:rPr>
              <a:t>MeToo</a:t>
            </a:r>
            <a:r>
              <a:rPr lang="en-US" b="1" dirty="0">
                <a:solidFill>
                  <a:schemeClr val="tx1"/>
                </a:solidFill>
                <a:latin typeface="Times New Roman" panose="02020603050405020304" pitchFamily="18" charset="0"/>
                <a:cs typeface="Times New Roman" panose="02020603050405020304" pitchFamily="18" charset="0"/>
              </a:rPr>
              <a:t> </a:t>
            </a:r>
            <a:endParaRPr lang="en-US" b="1" dirty="0" smtClean="0">
              <a:solidFill>
                <a:schemeClr val="tx1"/>
              </a:solidFill>
              <a:latin typeface="Times New Roman" panose="02020603050405020304" pitchFamily="18" charset="0"/>
              <a:cs typeface="Times New Roman" panose="02020603050405020304" pitchFamily="18" charset="0"/>
            </a:endParaRPr>
          </a:p>
          <a:p>
            <a:pPr algn="just"/>
            <a:r>
              <a:rPr lang="en-US" b="1" dirty="0" smtClean="0">
                <a:solidFill>
                  <a:schemeClr val="tx1"/>
                </a:solidFill>
                <a:latin typeface="Times New Roman" panose="02020603050405020304" pitchFamily="18" charset="0"/>
                <a:cs typeface="Times New Roman" panose="02020603050405020304" pitchFamily="18" charset="0"/>
              </a:rPr>
              <a:t>In the Middle East: Woman Life Freedom  Mourning Mothers Movement</a:t>
            </a:r>
          </a:p>
          <a:p>
            <a:pPr algn="just"/>
            <a:r>
              <a:rPr lang="en-US" b="1" dirty="0">
                <a:latin typeface="Times New Roman" panose="02020603050405020304" pitchFamily="18" charset="0"/>
                <a:cs typeface="Times New Roman" panose="02020603050405020304" pitchFamily="18" charset="0"/>
              </a:rPr>
              <a:t>Question:</a:t>
            </a:r>
          </a:p>
          <a:p>
            <a:pPr algn="just"/>
            <a:endParaRPr lang="en-US" dirty="0" smtClean="0">
              <a:solidFill>
                <a:schemeClr val="tx1"/>
              </a:solidFill>
              <a:latin typeface="Times New Roman" panose="02020603050405020304" pitchFamily="18" charset="0"/>
              <a:cs typeface="Times New Roman" panose="02020603050405020304" pitchFamily="18" charset="0"/>
            </a:endParaRPr>
          </a:p>
          <a:p>
            <a:pPr algn="just"/>
            <a:r>
              <a:rPr lang="en-US" dirty="0" smtClean="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a:p>
            <a:pPr algn="l"/>
            <a:endParaRPr lang="en-US" b="1" u="sng"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1247887" y="6179395"/>
            <a:ext cx="10198250" cy="400110"/>
          </a:xfrm>
          <a:prstGeom prst="rect">
            <a:avLst/>
          </a:prstGeom>
        </p:spPr>
        <p:txBody>
          <a:bodyPr wrap="square">
            <a:spAutoFit/>
          </a:bodyPr>
          <a:lstStyle/>
          <a:p>
            <a:pPr algn="just"/>
            <a:r>
              <a:rPr lang="en-US" sz="2000" b="1" u="sng" smtClean="0">
                <a:solidFill>
                  <a:srgbClr val="FF0000"/>
                </a:solidFill>
                <a:latin typeface="Times New Roman" panose="02020603050405020304" pitchFamily="18" charset="0"/>
                <a:cs typeface="Times New Roman" panose="02020603050405020304" pitchFamily="18" charset="0"/>
              </a:rPr>
              <a:t>Question: What </a:t>
            </a:r>
            <a:r>
              <a:rPr lang="en-US" sz="2000" b="1" u="sng" dirty="0" smtClean="0">
                <a:solidFill>
                  <a:srgbClr val="FF0000"/>
                </a:solidFill>
                <a:latin typeface="Times New Roman" panose="02020603050405020304" pitchFamily="18" charset="0"/>
                <a:cs typeface="Times New Roman" panose="02020603050405020304" pitchFamily="18" charset="0"/>
              </a:rPr>
              <a:t>brings a </a:t>
            </a:r>
            <a:r>
              <a:rPr lang="en-US" sz="2000" b="1" u="sng" dirty="0">
                <a:solidFill>
                  <a:srgbClr val="FF0000"/>
                </a:solidFill>
                <a:latin typeface="Times New Roman" panose="02020603050405020304" pitchFamily="18" charset="0"/>
                <a:cs typeface="Times New Roman" panose="02020603050405020304" pitchFamily="18" charset="0"/>
              </a:rPr>
              <a:t>specific group of women to organize a movement? </a:t>
            </a:r>
          </a:p>
        </p:txBody>
      </p:sp>
    </p:spTree>
    <p:extLst>
      <p:ext uri="{BB962C8B-B14F-4D97-AF65-F5344CB8AC3E}">
        <p14:creationId xmlns:p14="http://schemas.microsoft.com/office/powerpoint/2010/main" val="3762891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92762" y="1866650"/>
            <a:ext cx="6289638" cy="4325112"/>
          </a:xfrm>
        </p:spPr>
        <p:txBody>
          <a:bodyPr>
            <a:normAutofit fontScale="92500"/>
          </a:bodyPr>
          <a:lstStyle/>
          <a:p>
            <a:pPr algn="just">
              <a:buNone/>
            </a:pPr>
            <a:r>
              <a:rPr lang="en-US" dirty="0">
                <a:latin typeface="Times New Roman" pitchFamily="18" charset="0"/>
                <a:cs typeface="Times New Roman" pitchFamily="18" charset="0"/>
              </a:rPr>
              <a:t>The momentum of the #</a:t>
            </a:r>
            <a:r>
              <a:rPr lang="en-US" dirty="0" err="1">
                <a:latin typeface="Times New Roman" pitchFamily="18" charset="0"/>
                <a:cs typeface="Times New Roman" pitchFamily="18" charset="0"/>
              </a:rPr>
              <a:t>MeToo</a:t>
            </a:r>
            <a:r>
              <a:rPr lang="en-US" dirty="0">
                <a:latin typeface="Times New Roman" pitchFamily="18" charset="0"/>
                <a:cs typeface="Times New Roman" pitchFamily="18" charset="0"/>
              </a:rPr>
              <a:t> movement has broadened the reach of the campaign that activist </a:t>
            </a:r>
            <a:r>
              <a:rPr lang="en-US" dirty="0" err="1">
                <a:latin typeface="Times New Roman" pitchFamily="18" charset="0"/>
                <a:cs typeface="Times New Roman" pitchFamily="18" charset="0"/>
              </a:rPr>
              <a:t>Tarana</a:t>
            </a:r>
            <a:r>
              <a:rPr lang="en-US" dirty="0">
                <a:latin typeface="Times New Roman" pitchFamily="18" charset="0"/>
                <a:cs typeface="Times New Roman" pitchFamily="18" charset="0"/>
              </a:rPr>
              <a:t> Burke started in 2006 to help women of color from under privileged communities who have experienced rape or sexual assault. The campaign received little mainstream media attention until 11 years later, when the phrase was used by prominent White women to share their stories of sexual assault through social media. While the movement has found success with the Weinstein effect, the original audience of the movement—women of color did not share in its success because of the added factor of race. </a:t>
            </a:r>
          </a:p>
          <a:p>
            <a:pPr algn="just">
              <a:buNone/>
            </a:pPr>
            <a:r>
              <a:rPr lang="en-US" dirty="0">
                <a:latin typeface="Times New Roman" pitchFamily="18" charset="0"/>
                <a:cs typeface="Times New Roman" pitchFamily="18" charset="0"/>
              </a:rPr>
              <a:t> The role of intersectionality in the #</a:t>
            </a:r>
            <a:r>
              <a:rPr lang="en-US" dirty="0" err="1">
                <a:latin typeface="Times New Roman" pitchFamily="18" charset="0"/>
                <a:cs typeface="Times New Roman" pitchFamily="18" charset="0"/>
              </a:rPr>
              <a:t>MeToo</a:t>
            </a:r>
            <a:r>
              <a:rPr lang="en-US" dirty="0">
                <a:latin typeface="Times New Roman" pitchFamily="18" charset="0"/>
                <a:cs typeface="Times New Roman" pitchFamily="18" charset="0"/>
              </a:rPr>
              <a:t> movement and how the movement has evolved to address intersectionality as part of its overall goal to combat sexual assault and harassment at workplaces.</a:t>
            </a:r>
          </a:p>
          <a:p>
            <a:endParaRPr lang="en-US" dirty="0"/>
          </a:p>
        </p:txBody>
      </p:sp>
      <p:sp>
        <p:nvSpPr>
          <p:cNvPr id="4" name="Rectangle 3"/>
          <p:cNvSpPr/>
          <p:nvPr/>
        </p:nvSpPr>
        <p:spPr>
          <a:xfrm>
            <a:off x="1100866" y="2901439"/>
            <a:ext cx="3266739" cy="923330"/>
          </a:xfrm>
          <a:prstGeom prst="rect">
            <a:avLst/>
          </a:prstGeom>
        </p:spPr>
        <p:txBody>
          <a:bodyPr wrap="square">
            <a:spAutoFit/>
          </a:bodyPr>
          <a:lstStyle/>
          <a:p>
            <a:pPr algn="ctr"/>
            <a:r>
              <a:rPr lang="en-US" b="1" dirty="0">
                <a:latin typeface="Times New Roman" pitchFamily="18" charset="0"/>
                <a:cs typeface="Times New Roman" pitchFamily="18" charset="0"/>
              </a:rPr>
              <a:t>What is going on beyond the </a:t>
            </a:r>
            <a:r>
              <a:rPr lang="en-US" b="1" dirty="0" err="1">
                <a:latin typeface="Times New Roman" pitchFamily="18" charset="0"/>
                <a:cs typeface="Times New Roman" pitchFamily="18" charset="0"/>
              </a:rPr>
              <a:t>MeToo</a:t>
            </a:r>
            <a:r>
              <a:rPr lang="en-US" b="1" dirty="0">
                <a:latin typeface="Times New Roman" pitchFamily="18" charset="0"/>
                <a:cs typeface="Times New Roman" pitchFamily="18" charset="0"/>
              </a:rPr>
              <a:t>?</a:t>
            </a:r>
            <a:br>
              <a:rPr lang="en-US" b="1"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4193270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5" y="2349925"/>
            <a:ext cx="4180114" cy="2456442"/>
          </a:xfrm>
        </p:spPr>
        <p:txBody>
          <a:bodyPr>
            <a:normAutofit/>
          </a:bodyPr>
          <a:lstStyle/>
          <a:p>
            <a:r>
              <a:rPr lang="en-US" dirty="0">
                <a:latin typeface="Times New Roman" panose="02020603050405020304" pitchFamily="18" charset="0"/>
                <a:cs typeface="Times New Roman" panose="02020603050405020304" pitchFamily="18" charset="0"/>
              </a:rPr>
              <a:t>What can be learned from these three movements?</a:t>
            </a:r>
          </a:p>
        </p:txBody>
      </p:sp>
      <p:sp>
        <p:nvSpPr>
          <p:cNvPr id="3" name="Content Placeholder 2"/>
          <p:cNvSpPr>
            <a:spLocks noGrp="1"/>
          </p:cNvSpPr>
          <p:nvPr>
            <p:ph idx="1"/>
          </p:nvPr>
        </p:nvSpPr>
        <p:spPr>
          <a:xfrm>
            <a:off x="4702629" y="146957"/>
            <a:ext cx="7168242" cy="6302829"/>
          </a:xfrm>
        </p:spPr>
        <p:txBody>
          <a:bodyPr>
            <a:noAutofit/>
          </a:bodyPr>
          <a:lstStyle/>
          <a:p>
            <a:pPr marL="0" indent="0" algn="just">
              <a:buNone/>
            </a:pPr>
            <a:r>
              <a:rPr lang="en-US" sz="2400" dirty="0" smtClean="0">
                <a:latin typeface="Times New Roman" panose="02020603050405020304" pitchFamily="18" charset="0"/>
                <a:cs typeface="Times New Roman" panose="02020603050405020304" pitchFamily="18" charset="0"/>
              </a:rPr>
              <a:t>All three </a:t>
            </a:r>
            <a:r>
              <a:rPr lang="en-US" sz="2400" dirty="0">
                <a:latin typeface="Times New Roman" panose="02020603050405020304" pitchFamily="18" charset="0"/>
                <a:cs typeface="Times New Roman" panose="02020603050405020304" pitchFamily="18" charset="0"/>
              </a:rPr>
              <a:t>movements aim to </a:t>
            </a:r>
            <a:r>
              <a:rPr lang="en-US" sz="2400" b="1" dirty="0" smtClean="0">
                <a:latin typeface="Times New Roman" panose="02020603050405020304" pitchFamily="18" charset="0"/>
                <a:cs typeface="Times New Roman" panose="02020603050405020304" pitchFamily="18" charset="0"/>
              </a:rPr>
              <a:t>center the </a:t>
            </a:r>
            <a:r>
              <a:rPr lang="en-US" sz="2400" b="1" dirty="0">
                <a:latin typeface="Times New Roman" panose="02020603050405020304" pitchFamily="18" charset="0"/>
                <a:cs typeface="Times New Roman" panose="02020603050405020304" pitchFamily="18" charset="0"/>
              </a:rPr>
              <a:t>voices of </a:t>
            </a:r>
            <a:r>
              <a:rPr lang="en-US" sz="2400" b="1" dirty="0" err="1">
                <a:latin typeface="Times New Roman" panose="02020603050405020304" pitchFamily="18" charset="0"/>
                <a:cs typeface="Times New Roman" panose="02020603050405020304" pitchFamily="18" charset="0"/>
              </a:rPr>
              <a:t>minoritized</a:t>
            </a:r>
            <a:r>
              <a:rPr lang="en-US" sz="2400" b="1" dirty="0">
                <a:latin typeface="Times New Roman" panose="02020603050405020304" pitchFamily="18" charset="0"/>
                <a:cs typeface="Times New Roman" panose="02020603050405020304" pitchFamily="18" charset="0"/>
              </a:rPr>
              <a:t> and </a:t>
            </a:r>
            <a:r>
              <a:rPr lang="en-US" sz="2400" b="1" dirty="0" smtClean="0">
                <a:latin typeface="Times New Roman" panose="02020603050405020304" pitchFamily="18" charset="0"/>
                <a:cs typeface="Times New Roman" panose="02020603050405020304" pitchFamily="18" charset="0"/>
              </a:rPr>
              <a:t>marginalized groups</a:t>
            </a:r>
            <a:r>
              <a:rPr lang="en-US" sz="2400" dirty="0" smtClean="0">
                <a:latin typeface="Times New Roman" panose="02020603050405020304" pitchFamily="18" charset="0"/>
                <a:cs typeface="Times New Roman" panose="02020603050405020304" pitchFamily="18" charset="0"/>
              </a:rPr>
              <a:t>—particularly </a:t>
            </a:r>
            <a:r>
              <a:rPr lang="en-US" sz="2400" dirty="0">
                <a:latin typeface="Times New Roman" panose="02020603050405020304" pitchFamily="18" charset="0"/>
                <a:cs typeface="Times New Roman" panose="02020603050405020304" pitchFamily="18" charset="0"/>
              </a:rPr>
              <a:t>black </a:t>
            </a:r>
            <a:r>
              <a:rPr lang="en-US" sz="2400" dirty="0" smtClean="0">
                <a:latin typeface="Times New Roman" panose="02020603050405020304" pitchFamily="18" charset="0"/>
                <a:cs typeface="Times New Roman" panose="02020603050405020304" pitchFamily="18" charset="0"/>
              </a:rPr>
              <a:t>girls, women </a:t>
            </a:r>
            <a:r>
              <a:rPr lang="en-US" sz="2400" dirty="0">
                <a:latin typeface="Times New Roman" panose="02020603050405020304" pitchFamily="18" charset="0"/>
                <a:cs typeface="Times New Roman" panose="02020603050405020304" pitchFamily="18" charset="0"/>
              </a:rPr>
              <a:t>and transgender people—by </a:t>
            </a:r>
            <a:r>
              <a:rPr lang="en-US" sz="2400" dirty="0" smtClean="0">
                <a:latin typeface="Times New Roman" panose="02020603050405020304" pitchFamily="18" charset="0"/>
                <a:cs typeface="Times New Roman" panose="02020603050405020304" pitchFamily="18" charset="0"/>
              </a:rPr>
              <a:t>interrogating and </a:t>
            </a:r>
            <a:r>
              <a:rPr lang="en-US" sz="2400" dirty="0">
                <a:latin typeface="Times New Roman" panose="02020603050405020304" pitchFamily="18" charset="0"/>
                <a:cs typeface="Times New Roman" panose="02020603050405020304" pitchFamily="18" charset="0"/>
              </a:rPr>
              <a:t>disrupting systems </a:t>
            </a:r>
            <a:r>
              <a:rPr lang="en-US" sz="2400" dirty="0" smtClean="0">
                <a:latin typeface="Times New Roman" panose="02020603050405020304" pitchFamily="18" charset="0"/>
                <a:cs typeface="Times New Roman" panose="02020603050405020304" pitchFamily="18" charset="0"/>
              </a:rPr>
              <a:t>of power</a:t>
            </a:r>
            <a:r>
              <a:rPr lang="en-US" sz="2400" dirty="0">
                <a:latin typeface="Times New Roman" panose="02020603050405020304" pitchFamily="18" charset="0"/>
                <a:cs typeface="Times New Roman" panose="02020603050405020304" pitchFamily="18" charset="0"/>
              </a:rPr>
              <a:t>. One of the ways they do this is </a:t>
            </a:r>
            <a:r>
              <a:rPr lang="en-US" sz="2400" dirty="0" smtClean="0">
                <a:latin typeface="Times New Roman" panose="02020603050405020304" pitchFamily="18" charset="0"/>
                <a:cs typeface="Times New Roman" panose="02020603050405020304" pitchFamily="18" charset="0"/>
              </a:rPr>
              <a:t>by </a:t>
            </a:r>
            <a:r>
              <a:rPr lang="en-US" sz="2400" b="1" u="sng" dirty="0" smtClean="0">
                <a:latin typeface="Times New Roman" panose="02020603050405020304" pitchFamily="18" charset="0"/>
                <a:cs typeface="Times New Roman" panose="02020603050405020304" pitchFamily="18" charset="0"/>
              </a:rPr>
              <a:t>decentralizing </a:t>
            </a:r>
            <a:r>
              <a:rPr lang="en-US" sz="2400" b="1" u="sng" dirty="0">
                <a:latin typeface="Times New Roman" panose="02020603050405020304" pitchFamily="18" charset="0"/>
                <a:cs typeface="Times New Roman" panose="02020603050405020304" pitchFamily="18" charset="0"/>
              </a:rPr>
              <a:t>power </a:t>
            </a:r>
            <a:r>
              <a:rPr lang="en-US" sz="2400" dirty="0">
                <a:latin typeface="Times New Roman" panose="02020603050405020304" pitchFamily="18" charset="0"/>
                <a:cs typeface="Times New Roman" panose="02020603050405020304" pitchFamily="18" charset="0"/>
              </a:rPr>
              <a:t>within their </a:t>
            </a:r>
            <a:r>
              <a:rPr lang="en-US" sz="2400" dirty="0" smtClean="0">
                <a:latin typeface="Times New Roman" panose="02020603050405020304" pitchFamily="18" charset="0"/>
                <a:cs typeface="Times New Roman" panose="02020603050405020304" pitchFamily="18" charset="0"/>
              </a:rPr>
              <a:t>movements. </a:t>
            </a:r>
          </a:p>
          <a:p>
            <a:pPr marL="0" indent="0" algn="just">
              <a:buNone/>
            </a:pPr>
            <a:r>
              <a:rPr lang="en-US" sz="2400" dirty="0" smtClean="0">
                <a:latin typeface="Times New Roman" panose="02020603050405020304" pitchFamily="18" charset="0"/>
                <a:cs typeface="Times New Roman" panose="02020603050405020304" pitchFamily="18" charset="0"/>
              </a:rPr>
              <a:t>Unlike </a:t>
            </a:r>
            <a:r>
              <a:rPr lang="en-US" sz="2400" dirty="0">
                <a:latin typeface="Times New Roman" panose="02020603050405020304" pitchFamily="18" charset="0"/>
                <a:cs typeface="Times New Roman" panose="02020603050405020304" pitchFamily="18" charset="0"/>
              </a:rPr>
              <a:t>the civil rights </a:t>
            </a:r>
            <a:r>
              <a:rPr lang="en-US" sz="2400" dirty="0" smtClean="0">
                <a:latin typeface="Times New Roman" panose="02020603050405020304" pitchFamily="18" charset="0"/>
                <a:cs typeface="Times New Roman" panose="02020603050405020304" pitchFamily="18" charset="0"/>
              </a:rPr>
              <a:t>movement of </a:t>
            </a:r>
            <a:r>
              <a:rPr lang="en-US" sz="2400" dirty="0">
                <a:latin typeface="Times New Roman" panose="02020603050405020304" pitchFamily="18" charset="0"/>
                <a:cs typeface="Times New Roman" panose="02020603050405020304" pitchFamily="18" charset="0"/>
              </a:rPr>
              <a:t>the 1960s, there is no one </a:t>
            </a:r>
            <a:r>
              <a:rPr lang="en-US" sz="2400" dirty="0" smtClean="0">
                <a:latin typeface="Times New Roman" panose="02020603050405020304" pitchFamily="18" charset="0"/>
                <a:cs typeface="Times New Roman" panose="02020603050405020304" pitchFamily="18" charset="0"/>
              </a:rPr>
              <a:t>spokesperson or </a:t>
            </a:r>
            <a:r>
              <a:rPr lang="en-US" sz="2400" dirty="0">
                <a:latin typeface="Times New Roman" panose="02020603050405020304" pitchFamily="18" charset="0"/>
                <a:cs typeface="Times New Roman" panose="02020603050405020304" pitchFamily="18" charset="0"/>
              </a:rPr>
              <a:t>figurehead. </a:t>
            </a:r>
            <a:r>
              <a:rPr lang="en-US" sz="2400" b="1" dirty="0">
                <a:latin typeface="Times New Roman" panose="02020603050405020304" pitchFamily="18" charset="0"/>
                <a:cs typeface="Times New Roman" panose="02020603050405020304" pitchFamily="18" charset="0"/>
              </a:rPr>
              <a:t>These movements </a:t>
            </a:r>
            <a:r>
              <a:rPr lang="en-US" sz="2400" b="1" dirty="0" smtClean="0">
                <a:latin typeface="Times New Roman" panose="02020603050405020304" pitchFamily="18" charset="0"/>
                <a:cs typeface="Times New Roman" panose="02020603050405020304" pitchFamily="18" charset="0"/>
              </a:rPr>
              <a:t>embrace the </a:t>
            </a:r>
            <a:r>
              <a:rPr lang="en-US" sz="2400" b="1" dirty="0">
                <a:latin typeface="Times New Roman" panose="02020603050405020304" pitchFamily="18" charset="0"/>
                <a:cs typeface="Times New Roman" panose="02020603050405020304" pitchFamily="18" charset="0"/>
              </a:rPr>
              <a:t>doctrine that every </a:t>
            </a:r>
            <a:r>
              <a:rPr lang="en-US" sz="2400" b="1" dirty="0" smtClean="0">
                <a:latin typeface="Times New Roman" panose="02020603050405020304" pitchFamily="18" charset="0"/>
                <a:cs typeface="Times New Roman" panose="02020603050405020304" pitchFamily="18" charset="0"/>
              </a:rPr>
              <a:t>individual has </a:t>
            </a:r>
            <a:r>
              <a:rPr lang="en-US" sz="2400" b="1" dirty="0">
                <a:latin typeface="Times New Roman" panose="02020603050405020304" pitchFamily="18" charset="0"/>
                <a:cs typeface="Times New Roman" panose="02020603050405020304" pitchFamily="18" charset="0"/>
              </a:rPr>
              <a:t>the ability to lead. </a:t>
            </a:r>
            <a:r>
              <a:rPr lang="en-US" sz="2400" dirty="0">
                <a:latin typeface="Times New Roman" panose="02020603050405020304" pitchFamily="18" charset="0"/>
                <a:cs typeface="Times New Roman" panose="02020603050405020304" pitchFamily="18" charset="0"/>
              </a:rPr>
              <a:t>As such, </a:t>
            </a:r>
            <a:r>
              <a:rPr lang="en-US" sz="2400" dirty="0" smtClean="0">
                <a:latin typeface="Times New Roman" panose="02020603050405020304" pitchFamily="18" charset="0"/>
                <a:cs typeface="Times New Roman" panose="02020603050405020304" pitchFamily="18" charset="0"/>
              </a:rPr>
              <a:t>decision-making is </a:t>
            </a:r>
            <a:r>
              <a:rPr lang="en-US" sz="2400" dirty="0">
                <a:latin typeface="Times New Roman" panose="02020603050405020304" pitchFamily="18" charset="0"/>
                <a:cs typeface="Times New Roman" panose="02020603050405020304" pitchFamily="18" charset="0"/>
              </a:rPr>
              <a:t>collaborative, democratic </a:t>
            </a:r>
            <a:r>
              <a:rPr lang="en-US" sz="2400" dirty="0" smtClean="0">
                <a:latin typeface="Times New Roman" panose="02020603050405020304" pitchFamily="18" charset="0"/>
                <a:cs typeface="Times New Roman" panose="02020603050405020304" pitchFamily="18" charset="0"/>
              </a:rPr>
              <a:t>and transparent</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95659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09800" y="1304232"/>
            <a:ext cx="7772400" cy="2071702"/>
          </a:xfrm>
        </p:spPr>
        <p:txBody>
          <a:bodyPr anchor="ctr">
            <a:normAutofit fontScale="90000"/>
          </a:bodyPr>
          <a:lstStyle/>
          <a:p>
            <a:pPr algn="ctr"/>
            <a:r>
              <a:rPr lang="en-US" altLang="en-US" b="1" dirty="0" smtClean="0">
                <a:latin typeface="Times New Roman" pitchFamily="18" charset="0"/>
                <a:cs typeface="Times New Roman" pitchFamily="18" charset="0"/>
              </a:rPr>
              <a:t>Women's lives in Iran</a:t>
            </a:r>
            <a:br>
              <a:rPr lang="en-US" altLang="en-US" b="1" dirty="0" smtClean="0">
                <a:latin typeface="Times New Roman" pitchFamily="18" charset="0"/>
                <a:cs typeface="Times New Roman" pitchFamily="18" charset="0"/>
              </a:rPr>
            </a:br>
            <a:r>
              <a:rPr lang="en-US" sz="2700" dirty="0">
                <a:latin typeface="Times New Roman" pitchFamily="18" charset="0"/>
                <a:cs typeface="Times New Roman" pitchFamily="18" charset="0"/>
              </a:rPr>
              <a:t>Between the religious-traditional and new horizons</a:t>
            </a:r>
            <a:r>
              <a:rPr lang="en-US" sz="4800" dirty="0">
                <a:latin typeface="Times New Roman" pitchFamily="18" charset="0"/>
                <a:cs typeface="Times New Roman" pitchFamily="18" charset="0"/>
              </a:rPr>
              <a:t/>
            </a:r>
            <a:br>
              <a:rPr lang="en-US" sz="4800" dirty="0">
                <a:latin typeface="Times New Roman" pitchFamily="18" charset="0"/>
                <a:cs typeface="Times New Roman" pitchFamily="18" charset="0"/>
              </a:rPr>
            </a:br>
            <a:r>
              <a:rPr lang="fa-IR" altLang="en-US" b="1" dirty="0" smtClean="0">
                <a:latin typeface="Times New Roman" pitchFamily="18" charset="0"/>
                <a:cs typeface="Times New Roman" pitchFamily="18" charset="0"/>
              </a:rPr>
              <a:t/>
            </a:r>
            <a:br>
              <a:rPr lang="fa-IR" altLang="en-US" b="1" dirty="0" smtClean="0">
                <a:latin typeface="Times New Roman" pitchFamily="18" charset="0"/>
                <a:cs typeface="Times New Roman" pitchFamily="18" charset="0"/>
              </a:rPr>
            </a:br>
            <a:endParaRPr lang="en-US" altLang="en-US" b="1"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3357576" y="2232438"/>
            <a:ext cx="5881697" cy="4411272"/>
          </a:xfrm>
          <a:prstGeom prst="ellipse">
            <a:avLst/>
          </a:prstGeom>
          <a:ln>
            <a:noFill/>
          </a:ln>
          <a:effectLst>
            <a:softEdge rad="112500"/>
          </a:effectLst>
        </p:spPr>
      </p:pic>
      <p:sp>
        <p:nvSpPr>
          <p:cNvPr id="2" name="Rectangle 1"/>
          <p:cNvSpPr/>
          <p:nvPr/>
        </p:nvSpPr>
        <p:spPr>
          <a:xfrm>
            <a:off x="3357576" y="345162"/>
            <a:ext cx="8400532" cy="369332"/>
          </a:xfrm>
          <a:prstGeom prst="rect">
            <a:avLst/>
          </a:prstGeom>
        </p:spPr>
        <p:txBody>
          <a:bodyPr wrap="square">
            <a:spAutoFit/>
          </a:bodyPr>
          <a:lstStyle/>
          <a:p>
            <a:r>
              <a:rPr lang="en-US" dirty="0"/>
              <a:t>https://www.youtube.com/watch?v=DMsGu-SaYNk</a:t>
            </a:r>
            <a:endParaRPr lang="en-US" u="sng" dirty="0"/>
          </a:p>
        </p:txBody>
      </p:sp>
    </p:spTree>
    <p:extLst>
      <p:ext uri="{BB962C8B-B14F-4D97-AF65-F5344CB8AC3E}">
        <p14:creationId xmlns:p14="http://schemas.microsoft.com/office/powerpoint/2010/main" val="3240623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Civil disobedience </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b="1" dirty="0" smtClean="0">
                <a:latin typeface="Times New Roman" panose="02020603050405020304" pitchFamily="18" charset="0"/>
                <a:cs typeface="Times New Roman" panose="02020603050405020304" pitchFamily="18" charset="0"/>
              </a:rPr>
              <a:t>In </a:t>
            </a:r>
            <a:r>
              <a:rPr lang="en-US" sz="2000" b="1" dirty="0">
                <a:latin typeface="Times New Roman" panose="02020603050405020304" pitchFamily="18" charset="0"/>
                <a:cs typeface="Times New Roman" panose="02020603050405020304" pitchFamily="18" charset="0"/>
              </a:rPr>
              <a:t>most conservative countries where patriarchal ideas and laws are dominant, women attempt to resist unfair policies, not by deliberate, organized campaigns but through daily practices in public life. Some sociologists like </a:t>
            </a:r>
            <a:r>
              <a:rPr lang="en-US" sz="2000" b="1" dirty="0" err="1">
                <a:latin typeface="Times New Roman" panose="02020603050405020304" pitchFamily="18" charset="0"/>
                <a:cs typeface="Times New Roman" panose="02020603050405020304" pitchFamily="18" charset="0"/>
              </a:rPr>
              <a:t>Asef</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Bayat</a:t>
            </a:r>
            <a:r>
              <a:rPr lang="en-US" sz="2000" b="1" dirty="0">
                <a:latin typeface="Times New Roman" panose="02020603050405020304" pitchFamily="18" charset="0"/>
                <a:cs typeface="Times New Roman" panose="02020603050405020304" pitchFamily="18" charset="0"/>
              </a:rPr>
              <a:t> call these kinds of resistance “social non-movement”. Civil disobedience plays a significant role in shaping social movements. </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6014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8518" y="1011219"/>
            <a:ext cx="6390042" cy="4948710"/>
          </a:xfrm>
        </p:spPr>
        <p:txBody>
          <a:bodyPr>
            <a:normAutofit/>
          </a:bodyPr>
          <a:lstStyle/>
          <a:p>
            <a:pPr algn="just">
              <a:buNone/>
            </a:pPr>
            <a:r>
              <a:rPr lang="en-US" dirty="0">
                <a:latin typeface="Times New Roman" panose="02020603050405020304" pitchFamily="18" charset="0"/>
                <a:cs typeface="Times New Roman" pitchFamily="18" charset="0"/>
              </a:rPr>
              <a:t> The Global Feminist and International Organizations </a:t>
            </a:r>
            <a:r>
              <a:rPr lang="en-US" dirty="0" smtClean="0">
                <a:latin typeface="Times New Roman" pitchFamily="18" charset="0"/>
                <a:cs typeface="Times New Roman" pitchFamily="18" charset="0"/>
              </a:rPr>
              <a:t>Supported </a:t>
            </a:r>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Woman Life Freedom </a:t>
            </a:r>
            <a:r>
              <a:rPr lang="en-US" dirty="0" smtClean="0">
                <a:latin typeface="Times New Roman" pitchFamily="18" charset="0"/>
                <a:cs typeface="Times New Roman" pitchFamily="18" charset="0"/>
              </a:rPr>
              <a:t>Movement in Iran to make Iranian regime responsible for women’s rights.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The </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ahsaAmini</a:t>
            </a:r>
            <a:r>
              <a:rPr lang="en-US" dirty="0">
                <a:latin typeface="Times New Roman" panose="02020603050405020304" pitchFamily="18" charset="0"/>
                <a:cs typeface="Times New Roman" panose="02020603050405020304" pitchFamily="18" charset="0"/>
              </a:rPr>
              <a:t> was tweeted and retweeted more than 250 million times in Persian and more than 50 million times in English in the first month after her </a:t>
            </a:r>
            <a:r>
              <a:rPr lang="en-US" dirty="0" smtClean="0">
                <a:latin typeface="Times New Roman" panose="02020603050405020304" pitchFamily="18" charset="0"/>
                <a:cs typeface="Times New Roman" panose="02020603050405020304" pitchFamily="18" charset="0"/>
              </a:rPr>
              <a:t>death.</a:t>
            </a:r>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1100866" y="2901439"/>
            <a:ext cx="3266739" cy="923330"/>
          </a:xfrm>
          <a:prstGeom prst="rect">
            <a:avLst/>
          </a:prstGeom>
        </p:spPr>
        <p:txBody>
          <a:bodyPr wrap="square">
            <a:spAutoFit/>
          </a:bodyPr>
          <a:lstStyle/>
          <a:p>
            <a:pPr algn="ctr"/>
            <a:r>
              <a:rPr lang="en-US" b="1" dirty="0" smtClean="0">
                <a:latin typeface="Times New Roman" pitchFamily="18" charset="0"/>
                <a:cs typeface="Times New Roman" pitchFamily="18" charset="0"/>
              </a:rPr>
              <a:t>Global Feminism</a:t>
            </a:r>
          </a:p>
          <a:p>
            <a:pPr algn="ctr"/>
            <a:r>
              <a:rPr lang="en-US" b="1" dirty="0" smtClean="0">
                <a:latin typeface="Times New Roman" pitchFamily="18" charset="0"/>
                <a:cs typeface="Times New Roman" pitchFamily="18" charset="0"/>
              </a:rPr>
              <a:t>Transnational Feminism</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593907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0" y="163286"/>
            <a:ext cx="6988629" cy="6172200"/>
          </a:xfrm>
        </p:spPr>
        <p:txBody>
          <a:bodyPr>
            <a:normAutofit/>
          </a:bodyPr>
          <a:lstStyle/>
          <a:p>
            <a:pPr algn="just">
              <a:buNone/>
            </a:pPr>
            <a:r>
              <a:rPr lang="en-US" sz="2400" dirty="0" smtClean="0">
                <a:latin typeface="Times New Roman" pitchFamily="18" charset="0"/>
                <a:cs typeface="Times New Roman" pitchFamily="18" charset="0"/>
              </a:rPr>
              <a:t>The MAHSA Act is a bill introduced to the United State Congress in April 2023 and approved with 61 co-sponsors to make the Islamic regime accountable for domestic oppression. That would require the President to determine whether high-ranking officials of the Islamic regime in Iran should be listed under existing US sanctions for human rights abuses and support of terrorism.</a:t>
            </a:r>
            <a:endParaRPr lang="en-US" sz="2400" dirty="0">
              <a:latin typeface="Times New Roman" pitchFamily="18" charset="0"/>
              <a:cs typeface="Times New Roman" pitchFamily="18" charset="0"/>
            </a:endParaRPr>
          </a:p>
        </p:txBody>
      </p:sp>
      <p:sp>
        <p:nvSpPr>
          <p:cNvPr id="2" name="Rectangle 1"/>
          <p:cNvSpPr/>
          <p:nvPr/>
        </p:nvSpPr>
        <p:spPr>
          <a:xfrm>
            <a:off x="1312433" y="2648633"/>
            <a:ext cx="3145267" cy="461665"/>
          </a:xfrm>
          <a:prstGeom prst="rect">
            <a:avLst/>
          </a:prstGeom>
        </p:spPr>
        <p:txBody>
          <a:bodyPr wrap="square">
            <a:spAutoFit/>
          </a:bodyPr>
          <a:lstStyle/>
          <a:p>
            <a:pPr algn="just"/>
            <a:r>
              <a:rPr lang="en-US" sz="2400" b="1" dirty="0">
                <a:latin typeface="Times New Roman" pitchFamily="18" charset="0"/>
                <a:cs typeface="Times New Roman" pitchFamily="18" charset="0"/>
              </a:rPr>
              <a:t>The </a:t>
            </a:r>
            <a:r>
              <a:rPr lang="en-US" sz="2400" b="1" dirty="0" err="1">
                <a:latin typeface="Times New Roman" pitchFamily="18" charset="0"/>
                <a:cs typeface="Times New Roman" pitchFamily="18" charset="0"/>
              </a:rPr>
              <a:t>Mahsa</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Act</a:t>
            </a:r>
            <a:r>
              <a:rPr lang="en-US" sz="2400" b="1" dirty="0">
                <a:latin typeface="Times New Roman" pitchFamily="18" charset="0"/>
                <a:cs typeface="Times New Roman" pitchFamily="18" charset="0"/>
              </a:rPr>
              <a:t>. </a:t>
            </a:r>
          </a:p>
        </p:txBody>
      </p:sp>
    </p:spTree>
    <p:extLst>
      <p:ext uri="{BB962C8B-B14F-4D97-AF65-F5344CB8AC3E}">
        <p14:creationId xmlns:p14="http://schemas.microsoft.com/office/powerpoint/2010/main" val="3575502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3014" y="500042"/>
            <a:ext cx="7478486" cy="6000792"/>
          </a:xfrm>
        </p:spPr>
        <p:txBody>
          <a:bodyPr>
            <a:noAutofit/>
          </a:bodyPr>
          <a:lstStyle/>
          <a:p>
            <a:pPr algn="just">
              <a:buNone/>
            </a:pPr>
            <a:r>
              <a:rPr lang="en-US" dirty="0" smtClean="0">
                <a:latin typeface="Times New Roman" pitchFamily="18" charset="0"/>
                <a:cs typeface="Times New Roman" pitchFamily="18" charset="0"/>
              </a:rPr>
              <a:t>Female foreign ministers from Canada, Albania, Andorra, Australia, France, Germany, Iceland, Kosovo, Libya, Liechtenstein, New Zealand, and Norway put out a strong statement of support for the protesters on Oct. 26 : </a:t>
            </a:r>
          </a:p>
          <a:p>
            <a:pPr algn="just">
              <a:buNone/>
            </a:pPr>
            <a:r>
              <a:rPr lang="en-US" b="1" dirty="0" smtClean="0">
                <a:latin typeface="Times New Roman" pitchFamily="18" charset="0"/>
                <a:cs typeface="Times New Roman" pitchFamily="18" charset="0"/>
              </a:rPr>
              <a:t>“We, as women foreign ministers, are gathered in solidarity with the courageous Iranian women engaging in their right of peaceful assembly and advocating for their human rights. We recognize that Iranian women are also fighting for a better future for all Iranians and we have the moral obligation to support them.” </a:t>
            </a:r>
          </a:p>
          <a:p>
            <a:pPr algn="just">
              <a:buNone/>
            </a:pPr>
            <a:r>
              <a:rPr lang="en-US" dirty="0" smtClean="0">
                <a:latin typeface="Times New Roman" pitchFamily="18" charset="0"/>
                <a:cs typeface="Times New Roman" pitchFamily="18" charset="0"/>
              </a:rPr>
              <a:t>The ministers called for a “prompt, impartial, and independent investigation into the use of force” by the Iranian authorities and the repression of demonstrations, including severe internet and telecoms restrictions and excessive use of force. Their statement went on, </a:t>
            </a:r>
            <a:r>
              <a:rPr lang="en-US" b="1" dirty="0" smtClean="0">
                <a:latin typeface="Times New Roman" pitchFamily="18" charset="0"/>
                <a:cs typeface="Times New Roman" pitchFamily="18" charset="0"/>
              </a:rPr>
              <a:t>“As women foreign ministers, we feel a responsibility to echo the voices of Iranian women. We condemn the violent enforcement of the chastity law and the ongoing crackdown against protestors in Iran who exercise their right to freedom of opinion and expression.”</a:t>
            </a:r>
          </a:p>
          <a:p>
            <a:pPr algn="just">
              <a:buNone/>
            </a:pPr>
            <a:endParaRPr lang="en-US" dirty="0">
              <a:latin typeface="Times New Roman" pitchFamily="18" charset="0"/>
              <a:cs typeface="Times New Roman" pitchFamily="18" charset="0"/>
            </a:endParaRPr>
          </a:p>
        </p:txBody>
      </p:sp>
      <p:sp>
        <p:nvSpPr>
          <p:cNvPr id="2" name="Rectangle 1"/>
          <p:cNvSpPr/>
          <p:nvPr/>
        </p:nvSpPr>
        <p:spPr>
          <a:xfrm>
            <a:off x="947056" y="3244334"/>
            <a:ext cx="3298373" cy="954107"/>
          </a:xfrm>
          <a:prstGeom prst="rect">
            <a:avLst/>
          </a:prstGeom>
        </p:spPr>
        <p:txBody>
          <a:bodyPr wrap="square">
            <a:spAutoFit/>
          </a:bodyPr>
          <a:lstStyle/>
          <a:p>
            <a:r>
              <a:rPr lang="en-US" sz="2800" b="1" dirty="0">
                <a:latin typeface="Times New Roman" pitchFamily="18" charset="0"/>
                <a:cs typeface="Times New Roman" pitchFamily="18" charset="0"/>
              </a:rPr>
              <a:t>Expressing support at the highest levels: </a:t>
            </a:r>
            <a:endParaRPr lang="en-US" sz="2800" dirty="0"/>
          </a:p>
        </p:txBody>
      </p:sp>
    </p:spTree>
    <p:extLst>
      <p:ext uri="{BB962C8B-B14F-4D97-AF65-F5344CB8AC3E}">
        <p14:creationId xmlns:p14="http://schemas.microsoft.com/office/powerpoint/2010/main" val="744738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6686" y="428604"/>
            <a:ext cx="7478484" cy="5929354"/>
          </a:xfrm>
        </p:spPr>
        <p:txBody>
          <a:bodyPr>
            <a:normAutofit/>
          </a:bodyPr>
          <a:lstStyle/>
          <a:p>
            <a:pPr algn="just">
              <a:buNone/>
            </a:pPr>
            <a:r>
              <a:rPr lang="en-US" sz="2000" dirty="0" smtClean="0">
                <a:latin typeface="Times New Roman" pitchFamily="18" charset="0"/>
                <a:cs typeface="Times New Roman" pitchFamily="18" charset="0"/>
              </a:rPr>
              <a:t>International women’s faith groups released a statement signed by more than 80 organizations, activists, academics, and lawyers, including both Muslims and other faiths, calling on the Iranian government to repeal Article 638 of the penal code (covering dress and punishment), review and change all laws that discriminate against women, and ratify the Convention on the Elimination of All Forms of Discrimination Against Women on Sep. 30, Highlighting existing laws that discriminate against women, the statement cited those “that allow girls to get married before 18, that prescribe male guardianship over women, and discount the testimony of women,” among others. The groups also noted that </a:t>
            </a:r>
            <a:r>
              <a:rPr lang="en-US" sz="2000" b="1" dirty="0" smtClean="0">
                <a:latin typeface="Times New Roman" pitchFamily="18" charset="0"/>
                <a:cs typeface="Times New Roman" pitchFamily="18" charset="0"/>
              </a:rPr>
              <a:t>“Recent polls show that 72% of Iranians do not believe the hijab should be enforced by the government, rather it is a matter of choice for Muslim women.”</a:t>
            </a:r>
            <a:endParaRPr lang="en-US" sz="2000" dirty="0">
              <a:latin typeface="Times New Roman" pitchFamily="18" charset="0"/>
              <a:cs typeface="Times New Roman" pitchFamily="18" charset="0"/>
            </a:endParaRPr>
          </a:p>
        </p:txBody>
      </p:sp>
      <p:sp>
        <p:nvSpPr>
          <p:cNvPr id="2" name="Rectangle 1"/>
          <p:cNvSpPr/>
          <p:nvPr/>
        </p:nvSpPr>
        <p:spPr>
          <a:xfrm>
            <a:off x="925194" y="3244334"/>
            <a:ext cx="3581492" cy="954107"/>
          </a:xfrm>
          <a:prstGeom prst="rect">
            <a:avLst/>
          </a:prstGeom>
        </p:spPr>
        <p:txBody>
          <a:bodyPr wrap="square">
            <a:spAutoFit/>
          </a:bodyPr>
          <a:lstStyle/>
          <a:p>
            <a:pPr algn="ctr"/>
            <a:r>
              <a:rPr lang="en-US" sz="2800" b="1" dirty="0">
                <a:latin typeface="Times New Roman" pitchFamily="18" charset="0"/>
                <a:cs typeface="Times New Roman" pitchFamily="18" charset="0"/>
              </a:rPr>
              <a:t>Pushing for legal </a:t>
            </a:r>
            <a:r>
              <a:rPr lang="en-US" sz="2800" b="1" dirty="0" smtClean="0">
                <a:latin typeface="Times New Roman" pitchFamily="18" charset="0"/>
                <a:cs typeface="Times New Roman" pitchFamily="18" charset="0"/>
              </a:rPr>
              <a:t>change </a:t>
            </a:r>
            <a:endParaRPr lang="en-US" sz="2800" dirty="0"/>
          </a:p>
        </p:txBody>
      </p:sp>
    </p:spTree>
    <p:extLst>
      <p:ext uri="{BB962C8B-B14F-4D97-AF65-F5344CB8AC3E}">
        <p14:creationId xmlns:p14="http://schemas.microsoft.com/office/powerpoint/2010/main" val="1882955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7152" y="530352"/>
            <a:ext cx="5452251" cy="5398978"/>
          </a:xfrm>
        </p:spPr>
        <p:txBody>
          <a:bodyPr>
            <a:normAutofit lnSpcReduction="10000"/>
          </a:bodyPr>
          <a:lstStyle/>
          <a:p>
            <a:pPr algn="just">
              <a:buNone/>
            </a:pPr>
            <a:r>
              <a:rPr lang="en-US" dirty="0" smtClean="0">
                <a:latin typeface="Times New Roman" pitchFamily="18" charset="0"/>
                <a:cs typeface="Times New Roman" pitchFamily="18" charset="0"/>
              </a:rPr>
              <a:t>On Dec.14, the American non-governmental organization (NGO) Vital Voices International began a campaign calling on U.N. member states to immediately remove the Islamic Republic of Iran from the U.N. Commission on the Status of Women, a global intergovernmental body dedicated to promoting gender equality and women’s empowerment, over its brutal crackdown on the protests. In a statement put out by Vital Voices, the group’s president and CEO, </a:t>
            </a:r>
            <a:r>
              <a:rPr lang="en-US" dirty="0" err="1" smtClean="0">
                <a:latin typeface="Times New Roman" pitchFamily="18" charset="0"/>
                <a:cs typeface="Times New Roman" pitchFamily="18" charset="0"/>
              </a:rPr>
              <a:t>Alyse</a:t>
            </a:r>
            <a:r>
              <a:rPr lang="en-US" dirty="0" smtClean="0">
                <a:latin typeface="Times New Roman" pitchFamily="18" charset="0"/>
                <a:cs typeface="Times New Roman" pitchFamily="18" charset="0"/>
              </a:rPr>
              <a:t> Nelson, said, </a:t>
            </a:r>
            <a:r>
              <a:rPr lang="en-US" b="1" dirty="0" smtClean="0">
                <a:latin typeface="Times New Roman" pitchFamily="18" charset="0"/>
                <a:cs typeface="Times New Roman" pitchFamily="18" charset="0"/>
              </a:rPr>
              <a:t>“This is an unprecedented woman-led revolution that needs the full support of human rights leaders and organizations, aligned with the member states of the U.N. Commission on the Status of Women and the broader public to in order to be effective.” </a:t>
            </a:r>
            <a:r>
              <a:rPr lang="en-US" dirty="0" smtClean="0">
                <a:latin typeface="Times New Roman" pitchFamily="18" charset="0"/>
                <a:cs typeface="Times New Roman" pitchFamily="18" charset="0"/>
              </a:rPr>
              <a:t>The U.S. government has backed the effort to remove Iran from the U.N. commission, with Vice President </a:t>
            </a:r>
            <a:r>
              <a:rPr lang="en-US" dirty="0" err="1" smtClean="0">
                <a:latin typeface="Times New Roman" pitchFamily="18" charset="0"/>
                <a:cs typeface="Times New Roman" pitchFamily="18" charset="0"/>
              </a:rPr>
              <a:t>Kam</a:t>
            </a:r>
            <a:endParaRPr lang="en-US" dirty="0">
              <a:latin typeface="Times New Roman" pitchFamily="18" charset="0"/>
              <a:cs typeface="Times New Roman" pitchFamily="18" charset="0"/>
            </a:endParaRPr>
          </a:p>
        </p:txBody>
      </p:sp>
      <p:sp>
        <p:nvSpPr>
          <p:cNvPr id="2" name="Rectangle 1"/>
          <p:cNvSpPr/>
          <p:nvPr/>
        </p:nvSpPr>
        <p:spPr>
          <a:xfrm>
            <a:off x="785308" y="3105835"/>
            <a:ext cx="3625327" cy="1569660"/>
          </a:xfrm>
          <a:prstGeom prst="rect">
            <a:avLst/>
          </a:prstGeom>
        </p:spPr>
        <p:txBody>
          <a:bodyPr wrap="square">
            <a:spAutoFit/>
          </a:bodyPr>
          <a:lstStyle/>
          <a:p>
            <a:pPr algn="ctr"/>
            <a:r>
              <a:rPr lang="en-US" sz="2400" b="1" dirty="0">
                <a:latin typeface="Times New Roman" pitchFamily="18" charset="0"/>
                <a:cs typeface="Times New Roman" pitchFamily="18" charset="0"/>
              </a:rPr>
              <a:t>The Islamic regime of  Iran removed from the U.N. Commission on the Status of Women: </a:t>
            </a:r>
            <a:endParaRPr lang="en-US" sz="2400" dirty="0"/>
          </a:p>
        </p:txBody>
      </p:sp>
    </p:spTree>
    <p:extLst>
      <p:ext uri="{BB962C8B-B14F-4D97-AF65-F5344CB8AC3E}">
        <p14:creationId xmlns:p14="http://schemas.microsoft.com/office/powerpoint/2010/main" val="1247931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0333" y="1428736"/>
            <a:ext cx="6196405" cy="3970218"/>
          </a:xfrm>
        </p:spPr>
        <p:txBody>
          <a:bodyPr>
            <a:noAutofit/>
          </a:bodyPr>
          <a:lstStyle/>
          <a:p>
            <a:pPr algn="just">
              <a:buNone/>
            </a:pPr>
            <a:r>
              <a:rPr lang="en-US" sz="2400" dirty="0" smtClean="0">
                <a:latin typeface="Times New Roman" pitchFamily="18" charset="0"/>
                <a:cs typeface="Times New Roman" pitchFamily="18" charset="0"/>
              </a:rPr>
              <a:t>The Woman Life Freedom is definitely the first feminist revolution formed and led by </a:t>
            </a:r>
            <a:r>
              <a:rPr lang="en-US" sz="2400" dirty="0" smtClean="0">
                <a:latin typeface="Times New Roman" pitchFamily="18" charset="0"/>
                <a:cs typeface="Times New Roman" pitchFamily="18" charset="0"/>
              </a:rPr>
              <a:t>Muslim women </a:t>
            </a:r>
            <a:r>
              <a:rPr lang="en-US" sz="2400" dirty="0" smtClean="0">
                <a:latin typeface="Times New Roman" pitchFamily="18" charset="0"/>
                <a:cs typeface="Times New Roman" pitchFamily="18" charset="0"/>
              </a:rPr>
              <a:t>to meet the deconstructive demands of Women in Iran. I can dare say that such an inclusive, decentralized, and heterogeneous movement in the Middle East, if not to say in the world, is unprecedented.</a:t>
            </a:r>
          </a:p>
          <a:p>
            <a:pPr algn="just"/>
            <a:r>
              <a:rPr lang="en-US" sz="2400" dirty="0" smtClean="0">
                <a:latin typeface="Times New Roman" pitchFamily="18" charset="0"/>
                <a:cs typeface="Times New Roman" pitchFamily="18" charset="0"/>
              </a:rPr>
              <a:t>The Center Party in Egypt</a:t>
            </a:r>
          </a:p>
          <a:p>
            <a:pPr algn="just"/>
            <a:r>
              <a:rPr lang="en-US" sz="2400" dirty="0" smtClean="0">
                <a:latin typeface="Times New Roman" pitchFamily="18" charset="0"/>
                <a:cs typeface="Times New Roman" pitchFamily="18" charset="0"/>
              </a:rPr>
              <a:t>The Justice and Development in Turkey</a:t>
            </a:r>
          </a:p>
          <a:p>
            <a:pPr algn="just"/>
            <a:r>
              <a:rPr lang="en-US" sz="2400" dirty="0" smtClean="0">
                <a:latin typeface="Times New Roman" pitchFamily="18" charset="0"/>
                <a:cs typeface="Times New Roman" pitchFamily="18" charset="0"/>
              </a:rPr>
              <a:t>Islamic Party in Malaysia</a:t>
            </a:r>
          </a:p>
          <a:p>
            <a:pPr algn="just"/>
            <a:r>
              <a:rPr lang="en-US" sz="2400" dirty="0" smtClean="0">
                <a:latin typeface="Times New Roman" pitchFamily="18" charset="0"/>
                <a:cs typeface="Times New Roman" pitchFamily="18" charset="0"/>
              </a:rPr>
              <a:t>Reformist, </a:t>
            </a:r>
            <a:r>
              <a:rPr lang="en-US" sz="2400" dirty="0" err="1" smtClean="0">
                <a:latin typeface="Times New Roman" pitchFamily="18" charset="0"/>
                <a:cs typeface="Times New Roman" pitchFamily="18" charset="0"/>
              </a:rPr>
              <a:t>Eslah-Talab</a:t>
            </a:r>
            <a:r>
              <a:rPr lang="en-US" sz="2400" dirty="0" smtClean="0">
                <a:latin typeface="Times New Roman" pitchFamily="18" charset="0"/>
                <a:cs typeface="Times New Roman" pitchFamily="18" charset="0"/>
              </a:rPr>
              <a:t>, Party in Iran </a:t>
            </a:r>
          </a:p>
          <a:p>
            <a:pPr algn="just">
              <a:buNone/>
            </a:pPr>
            <a:endParaRPr lang="en-US" sz="2400" dirty="0" smtClean="0">
              <a:latin typeface="Times New Roman" pitchFamily="18" charset="0"/>
              <a:cs typeface="Times New Roman" pitchFamily="18" charset="0"/>
            </a:endParaRPr>
          </a:p>
        </p:txBody>
      </p:sp>
      <p:sp>
        <p:nvSpPr>
          <p:cNvPr id="2" name="Rectangle 1"/>
          <p:cNvSpPr/>
          <p:nvPr/>
        </p:nvSpPr>
        <p:spPr>
          <a:xfrm>
            <a:off x="1214464" y="2682805"/>
            <a:ext cx="2991774" cy="1569660"/>
          </a:xfrm>
          <a:prstGeom prst="rect">
            <a:avLst/>
          </a:prstGeom>
        </p:spPr>
        <p:txBody>
          <a:bodyPr wrap="square">
            <a:spAutoFit/>
          </a:bodyPr>
          <a:lstStyle/>
          <a:p>
            <a:pPr algn="ctr"/>
            <a:r>
              <a:rPr lang="en-US" sz="2400" dirty="0">
                <a:latin typeface="Times New Roman" pitchFamily="18" charset="0"/>
                <a:cs typeface="Times New Roman" pitchFamily="18" charset="0"/>
              </a:rPr>
              <a:t>Woman Life </a:t>
            </a:r>
            <a:r>
              <a:rPr lang="en-US" sz="2400" dirty="0" smtClean="0">
                <a:latin typeface="Times New Roman" pitchFamily="18" charset="0"/>
                <a:cs typeface="Times New Roman" pitchFamily="18" charset="0"/>
              </a:rPr>
              <a:t>Freedom struggles for</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the recognition of all Muslim women  </a:t>
            </a:r>
            <a:endParaRPr lang="en-US" sz="2400" dirty="0"/>
          </a:p>
        </p:txBody>
      </p:sp>
    </p:spTree>
    <p:extLst>
      <p:ext uri="{BB962C8B-B14F-4D97-AF65-F5344CB8AC3E}">
        <p14:creationId xmlns:p14="http://schemas.microsoft.com/office/powerpoint/2010/main" val="2664544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THREE OF THE MOST IMPACTFUL MOVEMENTS OF THE LAST </a:t>
            </a:r>
            <a:r>
              <a:rPr lang="en-US" sz="2400" b="1" dirty="0" smtClean="0">
                <a:solidFill>
                  <a:schemeClr val="tx1"/>
                </a:solidFill>
                <a:latin typeface="Times New Roman" panose="02020603050405020304" pitchFamily="18" charset="0"/>
                <a:cs typeface="Times New Roman" panose="02020603050405020304" pitchFamily="18" charset="0"/>
              </a:rPr>
              <a:t>DECADE</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37314" y="803186"/>
            <a:ext cx="7282543" cy="5248622"/>
          </a:xfrm>
        </p:spPr>
        <p:txBody>
          <a:bodyPr>
            <a:normAutofit/>
          </a:bodyPr>
          <a:lstStyle/>
          <a:p>
            <a:pPr marL="0" indent="0" algn="just">
              <a:buNone/>
            </a:pPr>
            <a:r>
              <a:rPr lang="en-US" sz="2800" b="1" dirty="0" smtClean="0">
                <a:latin typeface="Times New Roman" panose="02020603050405020304" pitchFamily="18" charset="0"/>
                <a:cs typeface="Times New Roman" panose="02020603050405020304" pitchFamily="18" charset="0"/>
              </a:rPr>
              <a:t>were </a:t>
            </a:r>
            <a:r>
              <a:rPr lang="en-US" sz="2800" dirty="0" smtClean="0">
                <a:latin typeface="Times New Roman" panose="02020603050405020304" pitchFamily="18" charset="0"/>
                <a:cs typeface="Times New Roman" panose="02020603050405020304" pitchFamily="18" charset="0"/>
              </a:rPr>
              <a:t>created </a:t>
            </a:r>
            <a:r>
              <a:rPr lang="en-US" sz="2800" dirty="0">
                <a:latin typeface="Times New Roman" panose="02020603050405020304" pitchFamily="18" charset="0"/>
                <a:cs typeface="Times New Roman" panose="02020603050405020304" pitchFamily="18" charset="0"/>
              </a:rPr>
              <a:t>by black women using feminist strategies and interventions: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Black Lives Matter</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SayHerName</a:t>
            </a:r>
            <a:endParaRPr lang="en-US" sz="2800" dirty="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MeToo</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indent="0" algn="just">
              <a:buNone/>
            </a:pP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100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37761" y="634701"/>
            <a:ext cx="6462560" cy="5417107"/>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For many years, the main discourse of modern feminism was to fight against gender inequality and women’s oppression through rational strategies that excluded any type of emotional action, in line with the public opinion that politics is the field of reason and rational actions. Such a perspective is rooted in value-based and rational-instrumental social actions exemplified by theorist Max Weber (1936), who described affective actions as irrational and reactive. Therefore, the role of emotions in feminist politics and feminist pedagogy was denied for many </a:t>
            </a:r>
            <a:r>
              <a:rPr lang="en-US" sz="2000" dirty="0" smtClean="0">
                <a:latin typeface="Times New Roman" panose="02020603050405020304" pitchFamily="18" charset="0"/>
                <a:cs typeface="Times New Roman" panose="02020603050405020304" pitchFamily="18" charset="0"/>
              </a:rPr>
              <a:t>years.</a:t>
            </a:r>
            <a:endParaRPr lang="en-US" sz="2000"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88631" y="2349925"/>
            <a:ext cx="3498979" cy="2456442"/>
          </a:xfrm>
        </p:spPr>
        <p:txBody>
          <a:bodyPr>
            <a:normAutofit/>
          </a:bodyPr>
          <a:lstStyle/>
          <a:p>
            <a:r>
              <a:rPr lang="en-US" sz="3600" b="1" dirty="0" smtClean="0">
                <a:latin typeface="Times New Roman" panose="02020603050405020304" pitchFamily="18" charset="0"/>
                <a:cs typeface="Times New Roman" panose="02020603050405020304" pitchFamily="18" charset="0"/>
              </a:rPr>
              <a:t>Mourning Mothers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506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0E101A"/>
                </a:solidFill>
                <a:latin typeface="Times New Roman" panose="02020603050405020304" pitchFamily="18" charset="0"/>
                <a:ea typeface="Calibri" panose="020F0502020204030204" pitchFamily="34" charset="0"/>
              </a:rPr>
              <a:t>Palestinian movement “Women of the Sun” and the Israeli movement “Women Wage Peace” are two very current movements run by mothers based on the desire to protect the lives of children on both sides. Thousands of women from the Israeli movement “Women Wage Peace” </a:t>
            </a:r>
            <a:r>
              <a:rPr lang="en-US" dirty="0" smtClean="0">
                <a:solidFill>
                  <a:srgbClr val="0E101A"/>
                </a:solidFill>
                <a:latin typeface="Times New Roman" panose="02020603050405020304" pitchFamily="18" charset="0"/>
                <a:ea typeface="Calibri" panose="020F0502020204030204" pitchFamily="34" charset="0"/>
              </a:rPr>
              <a:t>and </a:t>
            </a:r>
            <a:r>
              <a:rPr lang="en-US" dirty="0">
                <a:solidFill>
                  <a:srgbClr val="0E101A"/>
                </a:solidFill>
                <a:latin typeface="Times New Roman" panose="02020603050405020304" pitchFamily="18" charset="0"/>
                <a:ea typeface="Calibri" panose="020F0502020204030204" pitchFamily="34" charset="0"/>
              </a:rPr>
              <a:t>the Palestinian movement “Women of the Sun” held a mass event with this message: “We, Palestinian and Israeli mothers, are determined to stop the vicious cycle of bloodshed and to change the reality of the difficult conflict between both nations, for the benefit of our children”.</a:t>
            </a:r>
            <a:endParaRPr lang="en-US" dirty="0"/>
          </a:p>
          <a:p>
            <a:endParaRPr lang="en-US" dirty="0"/>
          </a:p>
        </p:txBody>
      </p:sp>
      <p:sp>
        <p:nvSpPr>
          <p:cNvPr id="4" name="Title 3"/>
          <p:cNvSpPr>
            <a:spLocks noGrp="1"/>
          </p:cNvSpPr>
          <p:nvPr>
            <p:ph type="title"/>
          </p:nvPr>
        </p:nvSpPr>
        <p:spPr>
          <a:xfrm>
            <a:off x="742278" y="2349925"/>
            <a:ext cx="3969571" cy="2456442"/>
          </a:xfrm>
        </p:spPr>
        <p:txBody>
          <a:bodyPr>
            <a:normAutofit/>
          </a:bodyPr>
          <a:lstStyle/>
          <a:p>
            <a:r>
              <a:rPr lang="en-US" sz="3000" b="1" dirty="0">
                <a:solidFill>
                  <a:schemeClr val="bg1"/>
                </a:solidFill>
                <a:latin typeface="Times New Roman" panose="02020603050405020304" pitchFamily="18" charset="0"/>
                <a:ea typeface="Calibri" panose="020F0502020204030204" pitchFamily="34" charset="0"/>
              </a:rPr>
              <a:t>“Women Wage Peace</a:t>
            </a:r>
            <a:r>
              <a:rPr lang="en-US" sz="3000" b="1" dirty="0" smtClean="0">
                <a:solidFill>
                  <a:schemeClr val="bg1"/>
                </a:solidFill>
                <a:latin typeface="Times New Roman" panose="02020603050405020304" pitchFamily="18" charset="0"/>
                <a:ea typeface="Calibri" panose="020F0502020204030204" pitchFamily="34" charset="0"/>
              </a:rPr>
              <a:t>”</a:t>
            </a:r>
            <a:br>
              <a:rPr lang="en-US" sz="3000" b="1" dirty="0" smtClean="0">
                <a:solidFill>
                  <a:schemeClr val="bg1"/>
                </a:solidFill>
                <a:latin typeface="Times New Roman" panose="02020603050405020304" pitchFamily="18" charset="0"/>
                <a:ea typeface="Calibri" panose="020F0502020204030204" pitchFamily="34" charset="0"/>
              </a:rPr>
            </a:br>
            <a:r>
              <a:rPr lang="en-US" sz="3200" b="1" dirty="0">
                <a:solidFill>
                  <a:schemeClr val="bg1"/>
                </a:solidFill>
                <a:latin typeface="Times New Roman" panose="02020603050405020304" pitchFamily="18" charset="0"/>
                <a:ea typeface="Calibri" panose="020F0502020204030204" pitchFamily="34" charset="0"/>
              </a:rPr>
              <a:t>“Women of the Sun”</a:t>
            </a:r>
            <a:r>
              <a:rPr lang="en-US" sz="3000" b="1" dirty="0" smtClean="0">
                <a:solidFill>
                  <a:schemeClr val="bg1"/>
                </a:solidFill>
                <a:latin typeface="Times New Roman" panose="02020603050405020304" pitchFamily="18" charset="0"/>
                <a:ea typeface="Calibri" panose="020F0502020204030204" pitchFamily="34" charset="0"/>
              </a:rPr>
              <a:t/>
            </a:r>
            <a:br>
              <a:rPr lang="en-US" sz="3000" b="1" dirty="0" smtClean="0">
                <a:solidFill>
                  <a:schemeClr val="bg1"/>
                </a:solidFill>
                <a:latin typeface="Times New Roman" panose="02020603050405020304" pitchFamily="18" charset="0"/>
                <a:ea typeface="Calibri" panose="020F0502020204030204" pitchFamily="34" charset="0"/>
              </a:rPr>
            </a:br>
            <a:endParaRPr lang="en-US" sz="3000" b="1" dirty="0">
              <a:solidFill>
                <a:schemeClr val="bg1"/>
              </a:solidFill>
            </a:endParaRPr>
          </a:p>
        </p:txBody>
      </p:sp>
    </p:spTree>
    <p:extLst>
      <p:ext uri="{BB962C8B-B14F-4D97-AF65-F5344CB8AC3E}">
        <p14:creationId xmlns:p14="http://schemas.microsoft.com/office/powerpoint/2010/main" val="1340131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489" y="2349925"/>
            <a:ext cx="3926542" cy="2456442"/>
          </a:xfrm>
        </p:spPr>
        <p:txBody>
          <a:bodyPr>
            <a:normAutofit/>
          </a:bodyPr>
          <a:lstStyle/>
          <a:p>
            <a:r>
              <a:rPr lang="en-US" sz="2800" b="1" dirty="0">
                <a:solidFill>
                  <a:schemeClr val="bg1"/>
                </a:solidFill>
                <a:latin typeface="Times New Roman" panose="02020603050405020304" pitchFamily="18" charset="0"/>
                <a:cs typeface="Times New Roman" panose="02020603050405020304" pitchFamily="18" charset="0"/>
              </a:rPr>
              <a:t>The Saturday Mothers</a:t>
            </a:r>
          </a:p>
        </p:txBody>
      </p:sp>
      <p:sp>
        <p:nvSpPr>
          <p:cNvPr id="3" name="Content Placeholder 2"/>
          <p:cNvSpPr>
            <a:spLocks noGrp="1"/>
          </p:cNvSpPr>
          <p:nvPr>
            <p:ph idx="1"/>
          </p:nvPr>
        </p:nvSpPr>
        <p:spPr/>
        <p:txBody>
          <a:bodyPr/>
          <a:lstStyle/>
          <a:p>
            <a:r>
              <a:rPr lang="en-US" dirty="0"/>
              <a:t>The Saturday Mothers in Turkey is another example of mourning mothers against war held by Kurdish mothers, whose sons disappeared due to state actions</a:t>
            </a:r>
            <a:endParaRPr lang="en-US" dirty="0"/>
          </a:p>
        </p:txBody>
      </p:sp>
    </p:spTree>
    <p:extLst>
      <p:ext uri="{BB962C8B-B14F-4D97-AF65-F5344CB8AC3E}">
        <p14:creationId xmlns:p14="http://schemas.microsoft.com/office/powerpoint/2010/main" val="2502232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793" y="2349925"/>
            <a:ext cx="3808207" cy="2456442"/>
          </a:xfrm>
        </p:spPr>
        <p:txBody>
          <a:bodyPr>
            <a:noAutofit/>
          </a:bodyPr>
          <a:lstStyle/>
          <a:p>
            <a:pPr algn="just"/>
            <a:r>
              <a:rPr lang="en-US" sz="2000" b="1" dirty="0">
                <a:latin typeface="Times New Roman" panose="02020603050405020304" pitchFamily="18" charset="0"/>
                <a:cs typeface="Times New Roman" panose="02020603050405020304" pitchFamily="18" charset="0"/>
              </a:rPr>
              <a:t>Mothers of </a:t>
            </a:r>
            <a:r>
              <a:rPr lang="en-US" sz="2000" b="1" dirty="0" err="1">
                <a:latin typeface="Times New Roman" panose="02020603050405020304" pitchFamily="18" charset="0"/>
                <a:cs typeface="Times New Roman" panose="02020603050405020304" pitchFamily="18" charset="0"/>
              </a:rPr>
              <a:t>Khavaran</a:t>
            </a:r>
            <a:r>
              <a:rPr lang="en-US" sz="2000" b="1" dirty="0">
                <a:latin typeface="Times New Roman" panose="02020603050405020304" pitchFamily="18" charset="0"/>
                <a:cs typeface="Times New Roman" panose="02020603050405020304" pitchFamily="18" charset="0"/>
              </a:rPr>
              <a:t> (1988), </a:t>
            </a: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smtClean="0">
                <a:latin typeface="Times New Roman" panose="02020603050405020304" pitchFamily="18" charset="0"/>
                <a:cs typeface="Times New Roman" panose="02020603050405020304" pitchFamily="18" charset="0"/>
              </a:rPr>
              <a:t>Mothers </a:t>
            </a:r>
            <a:r>
              <a:rPr lang="en-US" sz="2000" b="1" dirty="0">
                <a:latin typeface="Times New Roman" panose="02020603050405020304" pitchFamily="18" charset="0"/>
                <a:cs typeface="Times New Roman" panose="02020603050405020304" pitchFamily="18" charset="0"/>
              </a:rPr>
              <a:t>of </a:t>
            </a:r>
            <a:r>
              <a:rPr lang="en-US" sz="2000" b="1" dirty="0" err="1">
                <a:latin typeface="Times New Roman" panose="02020603050405020304" pitchFamily="18" charset="0"/>
                <a:cs typeface="Times New Roman" panose="02020603050405020304" pitchFamily="18" charset="0"/>
              </a:rPr>
              <a:t>Laleh</a:t>
            </a:r>
            <a:r>
              <a:rPr lang="en-US" sz="2000" b="1" dirty="0">
                <a:latin typeface="Times New Roman" panose="02020603050405020304" pitchFamily="18" charset="0"/>
                <a:cs typeface="Times New Roman" panose="02020603050405020304" pitchFamily="18" charset="0"/>
              </a:rPr>
              <a:t> Park (2009), </a:t>
            </a: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smtClean="0">
                <a:latin typeface="Times New Roman" panose="02020603050405020304" pitchFamily="18" charset="0"/>
                <a:cs typeface="Times New Roman" panose="02020603050405020304" pitchFamily="18" charset="0"/>
              </a:rPr>
              <a:t>Mothers </a:t>
            </a:r>
            <a:r>
              <a:rPr lang="en-US" sz="2000" b="1" dirty="0">
                <a:latin typeface="Times New Roman" panose="02020603050405020304" pitchFamily="18" charset="0"/>
                <a:cs typeface="Times New Roman" panose="02020603050405020304" pitchFamily="18" charset="0"/>
              </a:rPr>
              <a:t>of </a:t>
            </a:r>
            <a:r>
              <a:rPr lang="en-US" sz="2000" b="1" dirty="0" err="1">
                <a:latin typeface="Times New Roman" panose="02020603050405020304" pitchFamily="18" charset="0"/>
                <a:cs typeface="Times New Roman" panose="02020603050405020304" pitchFamily="18" charset="0"/>
              </a:rPr>
              <a:t>Aban</a:t>
            </a:r>
            <a:r>
              <a:rPr lang="en-US" sz="2000" b="1" dirty="0">
                <a:latin typeface="Times New Roman" panose="02020603050405020304" pitchFamily="18" charset="0"/>
                <a:cs typeface="Times New Roman" panose="02020603050405020304" pitchFamily="18" charset="0"/>
              </a:rPr>
              <a:t> (2019), </a:t>
            </a: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smtClean="0">
                <a:latin typeface="Times New Roman" panose="02020603050405020304" pitchFamily="18" charset="0"/>
                <a:cs typeface="Times New Roman" panose="02020603050405020304" pitchFamily="18" charset="0"/>
              </a:rPr>
              <a:t>Mothers </a:t>
            </a:r>
            <a:r>
              <a:rPr lang="en-US" sz="2000" b="1" dirty="0">
                <a:latin typeface="Times New Roman" panose="02020603050405020304" pitchFamily="18" charset="0"/>
                <a:cs typeface="Times New Roman" panose="02020603050405020304" pitchFamily="18" charset="0"/>
              </a:rPr>
              <a:t>of Ukrainian Flight </a:t>
            </a:r>
            <a:r>
              <a:rPr lang="en-US" sz="2000" b="1" dirty="0" smtClean="0">
                <a:latin typeface="Times New Roman" panose="02020603050405020304" pitchFamily="18" charset="0"/>
                <a:cs typeface="Times New Roman" panose="02020603050405020304" pitchFamily="18" charset="0"/>
              </a:rPr>
              <a:t>(2020)</a:t>
            </a:r>
            <a:br>
              <a:rPr lang="en-US" sz="2000" b="1" dirty="0" smtClean="0">
                <a:latin typeface="Times New Roman" panose="02020603050405020304" pitchFamily="18" charset="0"/>
                <a:cs typeface="Times New Roman" panose="02020603050405020304" pitchFamily="18" charset="0"/>
              </a:rPr>
            </a:br>
            <a:r>
              <a:rPr lang="en-US" sz="2000" b="1" dirty="0" smtClean="0">
                <a:latin typeface="Times New Roman" panose="02020603050405020304" pitchFamily="18" charset="0"/>
                <a:cs typeface="Times New Roman" panose="02020603050405020304" pitchFamily="18" charset="0"/>
              </a:rPr>
              <a:t>Mothers </a:t>
            </a:r>
            <a:r>
              <a:rPr lang="en-US" sz="2000" b="1" dirty="0">
                <a:latin typeface="Times New Roman" panose="02020603050405020304" pitchFamily="18" charset="0"/>
                <a:cs typeface="Times New Roman" panose="02020603050405020304" pitchFamily="18" charset="0"/>
              </a:rPr>
              <a:t>of Woman, Life, Freedom movement (2022). </a:t>
            </a:r>
            <a:br>
              <a:rPr lang="en-US" sz="2000" b="1" dirty="0">
                <a:latin typeface="Times New Roman" panose="02020603050405020304" pitchFamily="18" charset="0"/>
                <a:cs typeface="Times New Roman" panose="02020603050405020304" pitchFamily="18" charset="0"/>
              </a:rPr>
            </a:b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b="1" dirty="0">
                <a:latin typeface="Times New Roman" panose="02020603050405020304" pitchFamily="18" charset="0"/>
                <a:cs typeface="Times New Roman" panose="02020603050405020304" pitchFamily="18" charset="0"/>
              </a:rPr>
              <a:t>Iranian Mourning Mothers Campaign </a:t>
            </a:r>
            <a:r>
              <a:rPr lang="en-US" b="1" dirty="0" smtClean="0">
                <a:latin typeface="Times New Roman" panose="02020603050405020304" pitchFamily="18" charset="0"/>
                <a:cs typeface="Times New Roman" panose="02020603050405020304" pitchFamily="18" charset="0"/>
              </a:rPr>
              <a:t>is </a:t>
            </a:r>
            <a:r>
              <a:rPr lang="en-US" b="1" dirty="0">
                <a:latin typeface="Times New Roman" panose="02020603050405020304" pitchFamily="18" charset="0"/>
                <a:cs typeface="Times New Roman" panose="02020603050405020304" pitchFamily="18" charset="0"/>
              </a:rPr>
              <a:t>one of the most effective digital movements in holding the Islamic regime of Iran accountable for massive violations of human rights, gender inequality, and the killing of a large group of protesters from 1981 to 2022.</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0511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latin typeface="Times New Roman" panose="02020603050405020304" pitchFamily="18" charset="0"/>
                <a:cs typeface="Times New Roman" panose="02020603050405020304" pitchFamily="18" charset="0"/>
              </a:rPr>
              <a:t>Black Lives </a:t>
            </a:r>
            <a:r>
              <a:rPr lang="en-US" dirty="0" smtClean="0">
                <a:solidFill>
                  <a:schemeClr val="tx1"/>
                </a:solidFill>
                <a:latin typeface="Times New Roman" panose="02020603050405020304" pitchFamily="18" charset="0"/>
                <a:cs typeface="Times New Roman" panose="02020603050405020304" pitchFamily="18" charset="0"/>
              </a:rPr>
              <a:t>Matter (BLM)</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97911" y="247426"/>
            <a:ext cx="6602409" cy="5804382"/>
          </a:xfrm>
        </p:spPr>
        <p:txBody>
          <a:bodyPr>
            <a:normAutofit/>
          </a:bodyPr>
          <a:lstStyle/>
          <a:p>
            <a:pPr marL="0" indent="0" algn="just">
              <a:buNone/>
            </a:pPr>
            <a:r>
              <a:rPr lang="en-US" sz="2000" dirty="0" smtClean="0">
                <a:latin typeface="Times New Roman" panose="02020603050405020304" pitchFamily="18" charset="0"/>
                <a:cs typeface="Times New Roman" panose="02020603050405020304" pitchFamily="18" charset="0"/>
              </a:rPr>
              <a:t>BLM </a:t>
            </a:r>
            <a:r>
              <a:rPr lang="en-US" sz="2000" dirty="0">
                <a:latin typeface="Times New Roman" panose="02020603050405020304" pitchFamily="18" charset="0"/>
                <a:cs typeface="Times New Roman" panose="02020603050405020304" pitchFamily="18" charset="0"/>
              </a:rPr>
              <a:t>was founded by Alicia Garza, </a:t>
            </a:r>
            <a:r>
              <a:rPr lang="en-US" sz="2000" dirty="0" err="1">
                <a:latin typeface="Times New Roman" panose="02020603050405020304" pitchFamily="18" charset="0"/>
                <a:cs typeface="Times New Roman" panose="02020603050405020304" pitchFamily="18" charset="0"/>
              </a:rPr>
              <a:t>Patrisse</a:t>
            </a:r>
            <a:r>
              <a:rPr lang="en-US" sz="2000" dirty="0">
                <a:latin typeface="Times New Roman" panose="02020603050405020304" pitchFamily="18" charset="0"/>
                <a:cs typeface="Times New Roman" panose="02020603050405020304" pitchFamily="18" charset="0"/>
              </a:rPr>
              <a:t> Khan-</a:t>
            </a:r>
            <a:r>
              <a:rPr lang="en-US" sz="2000" dirty="0" err="1">
                <a:latin typeface="Times New Roman" panose="02020603050405020304" pitchFamily="18" charset="0"/>
                <a:cs typeface="Times New Roman" panose="02020603050405020304" pitchFamily="18" charset="0"/>
              </a:rPr>
              <a:t>Cullors</a:t>
            </a:r>
            <a:r>
              <a:rPr lang="en-US" sz="2000" dirty="0">
                <a:latin typeface="Times New Roman" panose="02020603050405020304" pitchFamily="18" charset="0"/>
                <a:cs typeface="Times New Roman" panose="02020603050405020304" pitchFamily="18" charset="0"/>
              </a:rPr>
              <a:t> and Opal </a:t>
            </a:r>
            <a:r>
              <a:rPr lang="en-US" sz="2000" dirty="0" err="1">
                <a:latin typeface="Times New Roman" panose="02020603050405020304" pitchFamily="18" charset="0"/>
                <a:cs typeface="Times New Roman" panose="02020603050405020304" pitchFamily="18" charset="0"/>
              </a:rPr>
              <a:t>Tometi</a:t>
            </a:r>
            <a:r>
              <a:rPr lang="en-US" sz="2000" dirty="0">
                <a:latin typeface="Times New Roman" panose="02020603050405020304" pitchFamily="18" charset="0"/>
                <a:cs typeface="Times New Roman" panose="02020603050405020304" pitchFamily="18" charset="0"/>
              </a:rPr>
              <a:t> in 2013 after the acquittal of George Zimmerman in the death of Trayvon Martin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BLM </a:t>
            </a:r>
            <a:r>
              <a:rPr lang="en-US" sz="2000" dirty="0">
                <a:latin typeface="Times New Roman" panose="02020603050405020304" pitchFamily="18" charset="0"/>
                <a:cs typeface="Times New Roman" panose="02020603050405020304" pitchFamily="18" charset="0"/>
              </a:rPr>
              <a:t>is a decentralized political and social </a:t>
            </a:r>
            <a:r>
              <a:rPr lang="en-US" sz="2000" dirty="0" smtClean="0">
                <a:latin typeface="Times New Roman" panose="02020603050405020304" pitchFamily="18" charset="0"/>
                <a:cs typeface="Times New Roman" panose="02020603050405020304" pitchFamily="18" charset="0"/>
              </a:rPr>
              <a:t>movement that </a:t>
            </a:r>
            <a:r>
              <a:rPr lang="en-US" sz="2000" dirty="0">
                <a:latin typeface="Times New Roman" panose="02020603050405020304" pitchFamily="18" charset="0"/>
                <a:cs typeface="Times New Roman" panose="02020603050405020304" pitchFamily="18" charset="0"/>
              </a:rPr>
              <a:t>seeks to highlight racism, discrimination, and racial inequality experienced by black people and to promote anti-racism.</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movement gained international attention during global protests in 2020 following the murder of George Floyd by </a:t>
            </a:r>
            <a:r>
              <a:rPr lang="en-US" sz="2000" dirty="0" smtClean="0">
                <a:latin typeface="Times New Roman" panose="02020603050405020304" pitchFamily="18" charset="0"/>
                <a:cs typeface="Times New Roman" panose="02020603050405020304" pitchFamily="18" charset="0"/>
              </a:rPr>
              <a:t>a white police officer. </a:t>
            </a:r>
            <a:r>
              <a:rPr lang="en-US" sz="2000" dirty="0">
                <a:latin typeface="Times New Roman" panose="02020603050405020304" pitchFamily="18" charset="0"/>
                <a:cs typeface="Times New Roman" panose="02020603050405020304" pitchFamily="18" charset="0"/>
              </a:rPr>
              <a:t>An estimated 15 to 26 million people participated in Black Lives Matter protests in the United States, making it one of the largest protest movements in the country's </a:t>
            </a:r>
            <a:r>
              <a:rPr lang="en-US" sz="2000" dirty="0" smtClean="0">
                <a:latin typeface="Times New Roman" panose="02020603050405020304" pitchFamily="18" charset="0"/>
                <a:cs typeface="Times New Roman" panose="02020603050405020304" pitchFamily="18" charset="0"/>
              </a:rPr>
              <a:t>history.</a:t>
            </a:r>
          </a:p>
          <a:p>
            <a:pPr marL="0" indent="0" algn="just">
              <a:buNone/>
            </a:pP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31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a:t>
            </a:r>
            <a:r>
              <a:rPr lang="en-US" b="1" dirty="0" err="1" smtClean="0">
                <a:solidFill>
                  <a:schemeClr val="tx1"/>
                </a:solidFill>
                <a:latin typeface="Times New Roman" panose="02020603050405020304" pitchFamily="18" charset="0"/>
                <a:cs typeface="Times New Roman" panose="02020603050405020304" pitchFamily="18" charset="0"/>
              </a:rPr>
              <a:t>SayHerName</a:t>
            </a:r>
            <a:r>
              <a:rPr lang="en-US" b="1" dirty="0" smtClean="0">
                <a:solidFill>
                  <a:schemeClr val="tx1"/>
                </a:solidFill>
                <a:latin typeface="Times New Roman" panose="02020603050405020304" pitchFamily="18" charset="0"/>
                <a:cs typeface="Times New Roman" panose="02020603050405020304" pitchFamily="18" charset="0"/>
              </a:rPr>
              <a:t/>
            </a:r>
            <a:br>
              <a:rPr lang="en-US" b="1" dirty="0" smtClean="0">
                <a:solidFill>
                  <a:schemeClr val="tx1"/>
                </a:solidFill>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a:t>
            </a:r>
            <a:r>
              <a:rPr lang="en-US" sz="3200" b="1" dirty="0" err="1">
                <a:latin typeface="Times New Roman" panose="02020603050405020304" pitchFamily="18" charset="0"/>
                <a:cs typeface="Times New Roman" panose="02020603050405020304" pitchFamily="18" charset="0"/>
              </a:rPr>
              <a:t>BlackGirlsMatter</a:t>
            </a:r>
            <a:r>
              <a:rPr lang="en-US" b="1" dirty="0">
                <a:solidFill>
                  <a:schemeClr val="tx1"/>
                </a:solidFill>
                <a:latin typeface="Times New Roman" panose="02020603050405020304" pitchFamily="18" charset="0"/>
                <a:cs typeface="Times New Roman" panose="02020603050405020304" pitchFamily="18" charset="0"/>
              </a:rPr>
              <a:t/>
            </a:r>
            <a:br>
              <a:rPr lang="en-US" b="1" dirty="0">
                <a:solidFill>
                  <a:schemeClr val="tx1"/>
                </a:solidFill>
                <a:latin typeface="Times New Roman" panose="02020603050405020304" pitchFamily="18" charset="0"/>
                <a:cs typeface="Times New Roman" panose="02020603050405020304" pitchFamily="18" charset="0"/>
              </a:rPr>
            </a:b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The #</a:t>
            </a:r>
            <a:r>
              <a:rPr lang="en-US" sz="2400" dirty="0" err="1" smtClean="0">
                <a:latin typeface="Times New Roman" panose="02020603050405020304" pitchFamily="18" charset="0"/>
                <a:cs typeface="Times New Roman" panose="02020603050405020304" pitchFamily="18" charset="0"/>
              </a:rPr>
              <a:t>SayHerName</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campaign </a:t>
            </a:r>
            <a:r>
              <a:rPr lang="en-US" sz="2400" dirty="0">
                <a:latin typeface="Times New Roman" panose="02020603050405020304" pitchFamily="18" charset="0"/>
                <a:cs typeface="Times New Roman" panose="02020603050405020304" pitchFamily="18" charset="0"/>
              </a:rPr>
              <a:t>was founded by </a:t>
            </a:r>
            <a:r>
              <a:rPr lang="en-US" sz="2400" dirty="0" smtClean="0">
                <a:latin typeface="Times New Roman" panose="02020603050405020304" pitchFamily="18" charset="0"/>
                <a:cs typeface="Times New Roman" panose="02020603050405020304" pitchFamily="18" charset="0"/>
              </a:rPr>
              <a:t>scholars Kimberlé </a:t>
            </a:r>
            <a:r>
              <a:rPr lang="en-US" sz="2400" dirty="0">
                <a:latin typeface="Times New Roman" panose="02020603050405020304" pitchFamily="18" charset="0"/>
                <a:cs typeface="Times New Roman" panose="02020603050405020304" pitchFamily="18" charset="0"/>
              </a:rPr>
              <a:t>Williams Crenshaw </a:t>
            </a:r>
            <a:r>
              <a:rPr lang="en-US" sz="2400" dirty="0" smtClean="0">
                <a:latin typeface="Times New Roman" panose="02020603050405020304" pitchFamily="18" charset="0"/>
                <a:cs typeface="Times New Roman" panose="02020603050405020304" pitchFamily="18" charset="0"/>
              </a:rPr>
              <a:t>and Andrea </a:t>
            </a:r>
            <a:r>
              <a:rPr lang="en-US" sz="2400" dirty="0">
                <a:latin typeface="Times New Roman" panose="02020603050405020304" pitchFamily="18" charset="0"/>
                <a:cs typeface="Times New Roman" panose="02020603050405020304" pitchFamily="18" charset="0"/>
              </a:rPr>
              <a:t>J. Ritchie and the </a:t>
            </a:r>
            <a:r>
              <a:rPr lang="en-US" sz="2400" dirty="0" smtClean="0">
                <a:latin typeface="Times New Roman" panose="02020603050405020304" pitchFamily="18" charset="0"/>
                <a:cs typeface="Times New Roman" panose="02020603050405020304" pitchFamily="18" charset="0"/>
              </a:rPr>
              <a:t>African American </a:t>
            </a:r>
            <a:r>
              <a:rPr lang="en-US" sz="2400" dirty="0">
                <a:latin typeface="Times New Roman" panose="02020603050405020304" pitchFamily="18" charset="0"/>
                <a:cs typeface="Times New Roman" panose="02020603050405020304" pitchFamily="18" charset="0"/>
              </a:rPr>
              <a:t>Policy </a:t>
            </a:r>
            <a:r>
              <a:rPr lang="en-US" sz="2400" dirty="0" smtClean="0">
                <a:latin typeface="Times New Roman" panose="02020603050405020304" pitchFamily="18" charset="0"/>
                <a:cs typeface="Times New Roman" panose="02020603050405020304" pitchFamily="18" charset="0"/>
              </a:rPr>
              <a:t>Forum (2014) </a:t>
            </a:r>
            <a:r>
              <a:rPr lang="en-US" sz="2400" dirty="0">
                <a:latin typeface="Times New Roman" panose="02020603050405020304" pitchFamily="18" charset="0"/>
                <a:cs typeface="Times New Roman" panose="02020603050405020304" pitchFamily="18" charset="0"/>
              </a:rPr>
              <a:t>as a way </a:t>
            </a:r>
            <a:r>
              <a:rPr lang="en-US" sz="2400" dirty="0" smtClean="0">
                <a:latin typeface="Times New Roman" panose="02020603050405020304" pitchFamily="18" charset="0"/>
                <a:cs typeface="Times New Roman" panose="02020603050405020304" pitchFamily="18" charset="0"/>
              </a:rPr>
              <a:t>of bringing </a:t>
            </a:r>
            <a:r>
              <a:rPr lang="en-US" sz="2400" dirty="0">
                <a:latin typeface="Times New Roman" panose="02020603050405020304" pitchFamily="18" charset="0"/>
                <a:cs typeface="Times New Roman" panose="02020603050405020304" pitchFamily="18" charset="0"/>
              </a:rPr>
              <a:t>attention to black female </a:t>
            </a:r>
            <a:r>
              <a:rPr lang="en-US" sz="2400" dirty="0" smtClean="0">
                <a:latin typeface="Times New Roman" panose="02020603050405020304" pitchFamily="18" charset="0"/>
                <a:cs typeface="Times New Roman" panose="02020603050405020304" pitchFamily="18" charset="0"/>
              </a:rPr>
              <a:t>victims of </a:t>
            </a:r>
            <a:r>
              <a:rPr lang="en-US" sz="2400" dirty="0" smtClean="0">
                <a:latin typeface="Times New Roman" panose="02020603050405020304" pitchFamily="18" charset="0"/>
                <a:cs typeface="Times New Roman" panose="02020603050405020304" pitchFamily="18" charset="0"/>
              </a:rPr>
              <a:t>sexism, racism </a:t>
            </a:r>
            <a:r>
              <a:rPr lang="en-US" sz="2400" dirty="0">
                <a:latin typeface="Times New Roman" panose="02020603050405020304" pitchFamily="18" charset="0"/>
                <a:cs typeface="Times New Roman" panose="02020603050405020304" pitchFamily="18" charset="0"/>
              </a:rPr>
              <a:t>and police brutality</a:t>
            </a:r>
            <a:r>
              <a:rPr lang="en-US" sz="2400" dirty="0" smtClean="0">
                <a:latin typeface="Times New Roman" panose="02020603050405020304" pitchFamily="18" charset="0"/>
                <a:cs typeface="Times New Roman" panose="02020603050405020304" pitchFamily="18" charset="0"/>
              </a:rPr>
              <a:t>. </a:t>
            </a:r>
          </a:p>
          <a:p>
            <a:pPr marL="0" indent="0" algn="just">
              <a:buNone/>
            </a:pPr>
            <a:r>
              <a:rPr lang="en-US" sz="2400" dirty="0">
                <a:latin typeface="Times New Roman" panose="02020603050405020304" pitchFamily="18" charset="0"/>
                <a:cs typeface="Times New Roman" panose="02020603050405020304" pitchFamily="18" charset="0"/>
              </a:rPr>
              <a:t>It </a:t>
            </a:r>
            <a:r>
              <a:rPr lang="en-US" sz="2400" dirty="0" smtClean="0">
                <a:latin typeface="Times New Roman" panose="02020603050405020304" pitchFamily="18" charset="0"/>
                <a:cs typeface="Times New Roman" panose="02020603050405020304" pitchFamily="18" charset="0"/>
              </a:rPr>
              <a:t>was a response to the </a:t>
            </a:r>
            <a:r>
              <a:rPr lang="en-US" sz="2400" dirty="0">
                <a:latin typeface="Times New Roman" panose="02020603050405020304" pitchFamily="18" charset="0"/>
                <a:cs typeface="Times New Roman" panose="02020603050405020304" pitchFamily="18" charset="0"/>
              </a:rPr>
              <a:t>marginalization of Black women within both mainstream media and the #</a:t>
            </a:r>
            <a:r>
              <a:rPr lang="en-US" sz="2400" dirty="0" err="1">
                <a:latin typeface="Times New Roman" panose="02020603050405020304" pitchFamily="18" charset="0"/>
                <a:cs typeface="Times New Roman" panose="02020603050405020304" pitchFamily="18" charset="0"/>
              </a:rPr>
              <a:t>BlackLivesMatter</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movement to highlight the issues of women </a:t>
            </a:r>
            <a:r>
              <a:rPr lang="en-US" sz="2400" dirty="0">
                <a:latin typeface="Times New Roman" panose="02020603050405020304" pitchFamily="18" charset="0"/>
                <a:cs typeface="Times New Roman" panose="02020603050405020304" pitchFamily="18" charset="0"/>
              </a:rPr>
              <a:t>who have died due to police brutality and anti-Black </a:t>
            </a:r>
            <a:r>
              <a:rPr lang="en-US" sz="2400" dirty="0" smtClean="0">
                <a:latin typeface="Times New Roman" panose="02020603050405020304" pitchFamily="18" charset="0"/>
                <a:cs typeface="Times New Roman" panose="02020603050405020304" pitchFamily="18" charset="0"/>
              </a:rPr>
              <a:t>violence in the U.S.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59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a:t>
            </a:r>
            <a:r>
              <a:rPr lang="en-US" b="1" dirty="0" err="1">
                <a:solidFill>
                  <a:schemeClr val="tx1"/>
                </a:solidFill>
                <a:latin typeface="Times New Roman" panose="02020603050405020304" pitchFamily="18" charset="0"/>
                <a:cs typeface="Times New Roman" panose="02020603050405020304" pitchFamily="18" charset="0"/>
              </a:rPr>
              <a:t>MeToo</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061857" y="179614"/>
            <a:ext cx="6776357" cy="6678386"/>
          </a:xfrm>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movement went viral in 2017 after actor Alyssa </a:t>
            </a:r>
            <a:r>
              <a:rPr lang="en-US" sz="2400" dirty="0" smtClean="0">
                <a:latin typeface="Times New Roman" panose="02020603050405020304" pitchFamily="18" charset="0"/>
                <a:cs typeface="Times New Roman" panose="02020603050405020304" pitchFamily="18" charset="0"/>
              </a:rPr>
              <a:t>Milano, a white influencer, </a:t>
            </a:r>
            <a:r>
              <a:rPr lang="en-US" sz="2400" dirty="0">
                <a:latin typeface="Times New Roman" panose="02020603050405020304" pitchFamily="18" charset="0"/>
                <a:cs typeface="Times New Roman" panose="02020603050405020304" pitchFamily="18" charset="0"/>
              </a:rPr>
              <a:t>began using the </a:t>
            </a:r>
            <a:r>
              <a:rPr lang="en-US" sz="2400" dirty="0" smtClean="0">
                <a:latin typeface="Times New Roman" panose="02020603050405020304" pitchFamily="18" charset="0"/>
                <a:cs typeface="Times New Roman" panose="02020603050405020304" pitchFamily="18" charset="0"/>
              </a:rPr>
              <a:t>hashtag in </a:t>
            </a:r>
            <a:r>
              <a:rPr lang="en-US" sz="2400" dirty="0">
                <a:latin typeface="Times New Roman" panose="02020603050405020304" pitchFamily="18" charset="0"/>
                <a:cs typeface="Times New Roman" panose="02020603050405020304" pitchFamily="18" charset="0"/>
              </a:rPr>
              <a:t>solidarity with the sexual-assault victims of Hollywood producer </a:t>
            </a:r>
            <a:r>
              <a:rPr lang="en-US" sz="2400" dirty="0" smtClean="0">
                <a:latin typeface="Times New Roman" panose="02020603050405020304" pitchFamily="18" charset="0"/>
                <a:cs typeface="Times New Roman" panose="02020603050405020304" pitchFamily="18" charset="0"/>
              </a:rPr>
              <a:t>Harvey Weinstein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However,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MeToo</a:t>
            </a:r>
            <a:r>
              <a:rPr lang="en-US" sz="2400" dirty="0">
                <a:latin typeface="Times New Roman" panose="02020603050405020304" pitchFamily="18" charset="0"/>
                <a:cs typeface="Times New Roman" panose="02020603050405020304" pitchFamily="18" charset="0"/>
              </a:rPr>
              <a:t> was first used by activist </a:t>
            </a:r>
            <a:r>
              <a:rPr lang="en-US" sz="2400" dirty="0" err="1">
                <a:latin typeface="Times New Roman" panose="02020603050405020304" pitchFamily="18" charset="0"/>
                <a:cs typeface="Times New Roman" panose="02020603050405020304" pitchFamily="18" charset="0"/>
              </a:rPr>
              <a:t>Tarana</a:t>
            </a:r>
            <a:r>
              <a:rPr lang="en-US" sz="2400" dirty="0">
                <a:latin typeface="Times New Roman" panose="02020603050405020304" pitchFamily="18" charset="0"/>
                <a:cs typeface="Times New Roman" panose="02020603050405020304" pitchFamily="18" charset="0"/>
              </a:rPr>
              <a:t> Burke in 2006 as a way of empathizing with survivors of sexual harassment and assault. </a:t>
            </a:r>
            <a:r>
              <a:rPr lang="en-US" sz="2400" dirty="0" smtClean="0">
                <a:latin typeface="Times New Roman" panose="02020603050405020304" pitchFamily="18" charset="0"/>
                <a:cs typeface="Times New Roman" panose="02020603050405020304" pitchFamily="18" charset="0"/>
              </a:rPr>
              <a:t>Milano </a:t>
            </a:r>
            <a:r>
              <a:rPr lang="en-US" sz="2400" dirty="0">
                <a:latin typeface="Times New Roman" panose="02020603050405020304" pitchFamily="18" charset="0"/>
                <a:cs typeface="Times New Roman" panose="02020603050405020304" pitchFamily="18" charset="0"/>
              </a:rPr>
              <a:t>used her platform as </a:t>
            </a:r>
            <a:r>
              <a:rPr lang="en-US" sz="2400" dirty="0" smtClean="0">
                <a:latin typeface="Times New Roman" panose="02020603050405020304" pitchFamily="18" charset="0"/>
                <a:cs typeface="Times New Roman" panose="02020603050405020304" pitchFamily="18" charset="0"/>
              </a:rPr>
              <a:t>a celebrity </a:t>
            </a:r>
            <a:r>
              <a:rPr lang="en-US" sz="2400" dirty="0">
                <a:latin typeface="Times New Roman" panose="02020603050405020304" pitchFamily="18" charset="0"/>
                <a:cs typeface="Times New Roman" panose="02020603050405020304" pitchFamily="18" charset="0"/>
              </a:rPr>
              <a:t>to amplify Burke’s voice, </a:t>
            </a:r>
            <a:r>
              <a:rPr lang="en-US" sz="2400" dirty="0" smtClean="0">
                <a:latin typeface="Times New Roman" panose="02020603050405020304" pitchFamily="18" charset="0"/>
                <a:cs typeface="Times New Roman" panose="02020603050405020304" pitchFamily="18" charset="0"/>
              </a:rPr>
              <a:t>ensuring that </a:t>
            </a:r>
            <a:r>
              <a:rPr lang="en-US" sz="2400" dirty="0">
                <a:latin typeface="Times New Roman" panose="02020603050405020304" pitchFamily="18" charset="0"/>
                <a:cs typeface="Times New Roman" panose="02020603050405020304" pitchFamily="18" charset="0"/>
              </a:rPr>
              <a:t>she would be recognized for </a:t>
            </a:r>
            <a:r>
              <a:rPr lang="en-US" sz="2400" dirty="0" smtClean="0">
                <a:latin typeface="Times New Roman" panose="02020603050405020304" pitchFamily="18" charset="0"/>
                <a:cs typeface="Times New Roman" panose="02020603050405020304" pitchFamily="18" charset="0"/>
              </a:rPr>
              <a:t>her pioneering </a:t>
            </a:r>
            <a:r>
              <a:rPr lang="en-US" sz="2400" dirty="0">
                <a:latin typeface="Times New Roman" panose="02020603050405020304" pitchFamily="18" charset="0"/>
                <a:cs typeface="Times New Roman" panose="02020603050405020304" pitchFamily="18" charset="0"/>
              </a:rPr>
              <a:t>work.</a:t>
            </a:r>
          </a:p>
        </p:txBody>
      </p:sp>
    </p:spTree>
    <p:extLst>
      <p:ext uri="{BB962C8B-B14F-4D97-AF65-F5344CB8AC3E}">
        <p14:creationId xmlns:p14="http://schemas.microsoft.com/office/powerpoint/2010/main" val="228742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5789" y="1161827"/>
            <a:ext cx="7110804" cy="5325034"/>
          </a:xfrm>
        </p:spPr>
        <p:txBody>
          <a:bodyPr>
            <a:normAutofit/>
          </a:bodyPr>
          <a:lstStyle/>
          <a:p>
            <a:pPr algn="just">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MeToo</a:t>
            </a:r>
            <a:r>
              <a:rPr lang="en-US" dirty="0" smtClean="0">
                <a:latin typeface="Times New Roman" pitchFamily="18" charset="0"/>
                <a:cs typeface="Times New Roman" pitchFamily="18" charset="0"/>
              </a:rPr>
              <a:t> is a </a:t>
            </a:r>
            <a:r>
              <a:rPr lang="en-US" u="sng" dirty="0" smtClean="0">
                <a:latin typeface="Times New Roman" pitchFamily="18" charset="0"/>
                <a:cs typeface="Times New Roman" pitchFamily="18" charset="0"/>
              </a:rPr>
              <a:t>social movement </a:t>
            </a:r>
            <a:r>
              <a:rPr lang="en-US" dirty="0" smtClean="0">
                <a:latin typeface="Times New Roman" pitchFamily="18" charset="0"/>
                <a:cs typeface="Times New Roman" pitchFamily="18" charset="0"/>
              </a:rPr>
              <a:t>against sexual abuse, sexual harassment, and rape culture in which people publicize their experiences of sexual abuse or sexual harassment.</a:t>
            </a:r>
          </a:p>
          <a:p>
            <a:pPr algn="just"/>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MeToo</a:t>
            </a:r>
            <a:r>
              <a:rPr lang="en-US" dirty="0">
                <a:latin typeface="Times New Roman" pitchFamily="18" charset="0"/>
                <a:cs typeface="Times New Roman" pitchFamily="18" charset="0"/>
              </a:rPr>
              <a:t> has encouraged many women to come </a:t>
            </a:r>
            <a:r>
              <a:rPr lang="en-US" dirty="0" smtClean="0">
                <a:latin typeface="Times New Roman" pitchFamily="18" charset="0"/>
                <a:cs typeface="Times New Roman" pitchFamily="18" charset="0"/>
              </a:rPr>
              <a:t>forward. It was </a:t>
            </a:r>
            <a:r>
              <a:rPr lang="en-US" dirty="0">
                <a:latin typeface="Times New Roman" pitchFamily="18" charset="0"/>
                <a:cs typeface="Times New Roman" pitchFamily="18" charset="0"/>
              </a:rPr>
              <a:t>entirely possible that due to fear of formal or informal retaliation, some victims quit the job instead of filing a </a:t>
            </a:r>
            <a:r>
              <a:rPr lang="en-US" dirty="0" smtClean="0">
                <a:latin typeface="Times New Roman" pitchFamily="18" charset="0"/>
                <a:cs typeface="Times New Roman" pitchFamily="18" charset="0"/>
              </a:rPr>
              <a:t>complaint.</a:t>
            </a:r>
            <a:endParaRPr lang="en-US"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MeToo</a:t>
            </a:r>
            <a:r>
              <a:rPr lang="en-US" dirty="0">
                <a:latin typeface="Times New Roman" pitchFamily="18" charset="0"/>
                <a:cs typeface="Times New Roman" pitchFamily="18" charset="0"/>
              </a:rPr>
              <a:t> provided the victims with a platform to </a:t>
            </a:r>
            <a:r>
              <a:rPr lang="en-US" dirty="0" smtClean="0">
                <a:latin typeface="Times New Roman" pitchFamily="18" charset="0"/>
                <a:cs typeface="Times New Roman" pitchFamily="18" charset="0"/>
              </a:rPr>
              <a:t>express their personal experiences, </a:t>
            </a:r>
            <a:r>
              <a:rPr lang="en-US" dirty="0">
                <a:latin typeface="Times New Roman" pitchFamily="18" charset="0"/>
                <a:cs typeface="Times New Roman" pitchFamily="18" charset="0"/>
              </a:rPr>
              <a:t>to get social support, and ventilate their feelings. Many personal stories of anger and guilt, buried under years of silence, emerged out to public </a:t>
            </a:r>
            <a:r>
              <a:rPr lang="en-US" dirty="0" smtClean="0">
                <a:latin typeface="Times New Roman" pitchFamily="18" charset="0"/>
                <a:cs typeface="Times New Roman" pitchFamily="18" charset="0"/>
              </a:rPr>
              <a:t>media. </a:t>
            </a:r>
            <a:endParaRPr lang="en-US" dirty="0">
              <a:latin typeface="Times New Roman" pitchFamily="18" charset="0"/>
              <a:cs typeface="Times New Roman" pitchFamily="18" charset="0"/>
            </a:endParaRPr>
          </a:p>
          <a:p>
            <a:pPr algn="just"/>
            <a:r>
              <a:rPr lang="en-US" dirty="0" err="1">
                <a:latin typeface="Times New Roman" pitchFamily="18" charset="0"/>
                <a:cs typeface="Times New Roman" pitchFamily="18" charset="0"/>
              </a:rPr>
              <a:t>MeToo</a:t>
            </a:r>
            <a:r>
              <a:rPr lang="en-US" dirty="0">
                <a:latin typeface="Times New Roman" pitchFamily="18" charset="0"/>
                <a:cs typeface="Times New Roman" pitchFamily="18" charset="0"/>
              </a:rPr>
              <a:t> provides heightened awareness and promotes a q</a:t>
            </a:r>
            <a:r>
              <a:rPr lang="en-US" dirty="0" smtClean="0">
                <a:latin typeface="Times New Roman" pitchFamily="18" charset="0"/>
                <a:cs typeface="Times New Roman" pitchFamily="18" charset="0"/>
              </a:rPr>
              <a:t>uasi-legal </a:t>
            </a:r>
            <a:r>
              <a:rPr lang="en-US" dirty="0">
                <a:latin typeface="Times New Roman" pitchFamily="18" charset="0"/>
                <a:cs typeface="Times New Roman" pitchFamily="18" charset="0"/>
              </a:rPr>
              <a:t>framework around social and workplace harassment. It would provide a safer and more sanitized work environment.</a:t>
            </a:r>
          </a:p>
          <a:p>
            <a:pPr algn="just">
              <a:buNone/>
            </a:pPr>
            <a:endParaRPr lang="en-US" dirty="0" smtClean="0">
              <a:latin typeface="Times New Roman" pitchFamily="18" charset="0"/>
              <a:cs typeface="Times New Roman" pitchFamily="18" charset="0"/>
            </a:endParaRPr>
          </a:p>
        </p:txBody>
      </p:sp>
      <p:sp>
        <p:nvSpPr>
          <p:cNvPr id="4" name="Rectangle 3"/>
          <p:cNvSpPr/>
          <p:nvPr/>
        </p:nvSpPr>
        <p:spPr>
          <a:xfrm>
            <a:off x="1118281" y="2684935"/>
            <a:ext cx="2571592" cy="1384995"/>
          </a:xfrm>
          <a:prstGeom prst="rect">
            <a:avLst/>
          </a:prstGeom>
        </p:spPr>
        <p:txBody>
          <a:bodyPr wrap="square">
            <a:spAutoFit/>
          </a:bodyPr>
          <a:lstStyle/>
          <a:p>
            <a:r>
              <a:rPr lang="en-US" sz="2800" b="1" dirty="0">
                <a:latin typeface="Times New Roman" pitchFamily="18" charset="0"/>
                <a:cs typeface="Times New Roman" pitchFamily="18" charset="0"/>
              </a:rPr>
              <a:t>Benefits from </a:t>
            </a:r>
            <a:r>
              <a:rPr lang="en-US" sz="2800" b="1" dirty="0" err="1">
                <a:latin typeface="Times New Roman" pitchFamily="18" charset="0"/>
                <a:cs typeface="Times New Roman" pitchFamily="18" charset="0"/>
              </a:rPr>
              <a:t>MeToo</a:t>
            </a:r>
            <a:r>
              <a:rPr lang="en-US" sz="2800" b="1" dirty="0">
                <a:latin typeface="Times New Roman" pitchFamily="18" charset="0"/>
                <a:cs typeface="Times New Roman" pitchFamily="18" charset="0"/>
              </a:rPr>
              <a:t> Movement</a:t>
            </a:r>
            <a:endParaRPr lang="en-US" sz="2800" dirty="0"/>
          </a:p>
        </p:txBody>
      </p:sp>
    </p:spTree>
    <p:extLst>
      <p:ext uri="{BB962C8B-B14F-4D97-AF65-F5344CB8AC3E}">
        <p14:creationId xmlns:p14="http://schemas.microsoft.com/office/powerpoint/2010/main" val="640999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9426" y="1441525"/>
            <a:ext cx="6777318" cy="5133011"/>
          </a:xfrm>
        </p:spPr>
        <p:txBody>
          <a:bodyPr>
            <a:noAutofit/>
          </a:bodyPr>
          <a:lstStyle/>
          <a:p>
            <a:pPr algn="just"/>
            <a:r>
              <a:rPr lang="en-US" dirty="0" smtClean="0">
                <a:latin typeface="Times New Roman" pitchFamily="18" charset="0"/>
                <a:cs typeface="Times New Roman" pitchFamily="18" charset="0"/>
              </a:rPr>
              <a:t>Me Too led to “trial by media” with alleged persons publically “blamed and shamed” before getting a chance to defend themselves and having an opportunity of a fair trial</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Unethical use of these platforms can lead to broken faith in the relationship. </a:t>
            </a:r>
          </a:p>
          <a:p>
            <a:pPr algn="just"/>
            <a:r>
              <a:rPr lang="en-US" dirty="0">
                <a:latin typeface="Times New Roman" pitchFamily="18" charset="0"/>
                <a:cs typeface="Times New Roman" pitchFamily="18" charset="0"/>
              </a:rPr>
              <a:t>The fears of wrong accusations, gender segregation, and adverse impact on women’s </a:t>
            </a:r>
            <a:r>
              <a:rPr lang="en-US" dirty="0" smtClean="0">
                <a:latin typeface="Times New Roman" pitchFamily="18" charset="0"/>
                <a:cs typeface="Times New Roman" pitchFamily="18" charset="0"/>
              </a:rPr>
              <a:t>careers. For example, </a:t>
            </a: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ome </a:t>
            </a:r>
            <a:r>
              <a:rPr lang="en-US" dirty="0" smtClean="0">
                <a:latin typeface="Times New Roman" pitchFamily="18" charset="0"/>
                <a:cs typeface="Times New Roman" pitchFamily="18" charset="0"/>
              </a:rPr>
              <a:t>individuals may have the desire to keep distance from females. 56 The Bloomberg’s article “Wall Street rule for the </a:t>
            </a:r>
            <a:r>
              <a:rPr lang="en-US" dirty="0" err="1" smtClean="0">
                <a:latin typeface="Times New Roman" pitchFamily="18" charset="0"/>
                <a:cs typeface="Times New Roman" pitchFamily="18" charset="0"/>
              </a:rPr>
              <a:t>MeToo</a:t>
            </a:r>
            <a:r>
              <a:rPr lang="en-US" dirty="0" smtClean="0">
                <a:latin typeface="Times New Roman" pitchFamily="18" charset="0"/>
                <a:cs typeface="Times New Roman" pitchFamily="18" charset="0"/>
              </a:rPr>
              <a:t> era: “avoid women at all costs”.</a:t>
            </a:r>
          </a:p>
          <a:p>
            <a:pPr algn="just"/>
            <a:r>
              <a:rPr lang="en-US" dirty="0" smtClean="0">
                <a:latin typeface="Times New Roman" pitchFamily="18" charset="0"/>
                <a:cs typeface="Times New Roman" pitchFamily="18" charset="0"/>
              </a:rPr>
              <a:t>sometimes</a:t>
            </a:r>
            <a:r>
              <a:rPr lang="en-US" dirty="0" smtClean="0">
                <a:latin typeface="Times New Roman" pitchFamily="18" charset="0"/>
                <a:cs typeface="Times New Roman" pitchFamily="18" charset="0"/>
              </a:rPr>
              <a:t>, offenders can try to threaten the victim that may have bad impact on the victim (Retaliation).</a:t>
            </a:r>
          </a:p>
          <a:p>
            <a:pPr>
              <a:buNone/>
            </a:pP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4" name="Rectangle 3"/>
          <p:cNvSpPr/>
          <p:nvPr/>
        </p:nvSpPr>
        <p:spPr>
          <a:xfrm>
            <a:off x="961169" y="3007665"/>
            <a:ext cx="3320375" cy="830997"/>
          </a:xfrm>
          <a:prstGeom prst="rect">
            <a:avLst/>
          </a:prstGeom>
        </p:spPr>
        <p:txBody>
          <a:bodyPr wrap="square">
            <a:spAutoFit/>
          </a:bodyPr>
          <a:lstStyle/>
          <a:p>
            <a:r>
              <a:rPr lang="en-US" sz="2400" b="1" dirty="0">
                <a:latin typeface="Times New Roman" pitchFamily="18" charset="0"/>
                <a:cs typeface="Times New Roman" pitchFamily="18" charset="0"/>
              </a:rPr>
              <a:t>Bad aspects of </a:t>
            </a:r>
            <a:r>
              <a:rPr lang="en-US" sz="2400" b="1" dirty="0" err="1">
                <a:latin typeface="Times New Roman" pitchFamily="18" charset="0"/>
                <a:cs typeface="Times New Roman" pitchFamily="18" charset="0"/>
              </a:rPr>
              <a:t>MeToo</a:t>
            </a:r>
            <a:r>
              <a:rPr lang="en-US" sz="2400" b="1" dirty="0">
                <a:latin typeface="Times New Roman" pitchFamily="18" charset="0"/>
                <a:cs typeface="Times New Roman" pitchFamily="18" charset="0"/>
              </a:rPr>
              <a:t> phenomenon</a:t>
            </a:r>
            <a:endParaRPr lang="en-US" sz="2400" dirty="0"/>
          </a:p>
        </p:txBody>
      </p:sp>
    </p:spTree>
    <p:extLst>
      <p:ext uri="{BB962C8B-B14F-4D97-AF65-F5344CB8AC3E}">
        <p14:creationId xmlns:p14="http://schemas.microsoft.com/office/powerpoint/2010/main" val="203075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0941" y="1463040"/>
            <a:ext cx="6820348" cy="4968619"/>
          </a:xfrm>
        </p:spPr>
        <p:txBody>
          <a:bodyPr>
            <a:noAutofit/>
          </a:bodyPr>
          <a:lstStyle/>
          <a:p>
            <a:pPr algn="just">
              <a:buNone/>
            </a:pPr>
            <a:r>
              <a:rPr lang="en-US" sz="2000" dirty="0">
                <a:latin typeface="Times New Roman" pitchFamily="18" charset="0"/>
                <a:cs typeface="Times New Roman" pitchFamily="18" charset="0"/>
              </a:rPr>
              <a:t>Over reporting and </a:t>
            </a:r>
            <a:r>
              <a:rPr lang="en-US" sz="2000" b="1" u="sng" dirty="0">
                <a:latin typeface="Times New Roman" pitchFamily="18" charset="0"/>
                <a:cs typeface="Times New Roman" pitchFamily="18" charset="0"/>
              </a:rPr>
              <a:t>false allegations </a:t>
            </a:r>
            <a:r>
              <a:rPr lang="en-US" sz="2000" dirty="0">
                <a:latin typeface="Times New Roman" pitchFamily="18" charset="0"/>
                <a:cs typeface="Times New Roman" pitchFamily="18" charset="0"/>
              </a:rPr>
              <a:t>are the ugly faces of these movements. Due to prejudice against victims, many professionals considered that nearly </a:t>
            </a:r>
            <a:r>
              <a:rPr lang="en-US" sz="2000" b="1" u="sng" dirty="0">
                <a:latin typeface="Times New Roman" pitchFamily="18" charset="0"/>
                <a:cs typeface="Times New Roman" pitchFamily="18" charset="0"/>
              </a:rPr>
              <a:t>50% of claims were false</a:t>
            </a:r>
            <a:r>
              <a:rPr lang="en-US" sz="2000" dirty="0">
                <a:latin typeface="Times New Roman" pitchFamily="18" charset="0"/>
                <a:cs typeface="Times New Roman" pitchFamily="18" charset="0"/>
              </a:rPr>
              <a:t>. Some wrongful allegations may lead to severe damaging consequences on the reputation and careers of people who were accused falsely even if they were ultimately proven innocent.</a:t>
            </a:r>
          </a:p>
          <a:p>
            <a:pPr algn="just">
              <a:buNone/>
            </a:pPr>
            <a:r>
              <a:rPr lang="en-US" sz="2000" dirty="0">
                <a:latin typeface="Times New Roman" pitchFamily="18" charset="0"/>
                <a:cs typeface="Times New Roman" pitchFamily="18" charset="0"/>
              </a:rPr>
              <a:t>The experience of sexual harassment is essentially subjective and dependent on the </a:t>
            </a:r>
            <a:r>
              <a:rPr lang="en-US" sz="2000" b="1" u="sng" dirty="0">
                <a:latin typeface="Times New Roman" pitchFamily="18" charset="0"/>
                <a:cs typeface="Times New Roman" pitchFamily="18" charset="0"/>
              </a:rPr>
              <a:t>cultural and socioeconomic context </a:t>
            </a:r>
            <a:r>
              <a:rPr lang="en-US" sz="2000" dirty="0">
                <a:latin typeface="Times New Roman" pitchFamily="18" charset="0"/>
                <a:cs typeface="Times New Roman" pitchFamily="18" charset="0"/>
              </a:rPr>
              <a:t>of the societies in which it occurs, and it appears that different types of sexual harassment have different meanings in different cultures (McCann, </a:t>
            </a:r>
            <a:r>
              <a:rPr lang="en-US" sz="2000" dirty="0">
                <a:latin typeface="Times New Roman" panose="02020603050405020304" pitchFamily="18" charset="0"/>
                <a:cs typeface="Times New Roman" panose="02020603050405020304" pitchFamily="18" charset="0"/>
                <a:hlinkClick r:id="rId2" tooltip="McCann, D. (2005). Sexual harassment at work: national and international responses: International Labour Organization."/>
              </a:rPr>
              <a:t>2005</a:t>
            </a:r>
            <a:r>
              <a:rPr lang="en-US" sz="2000" dirty="0">
                <a:latin typeface="Times New Roman" pitchFamily="18" charset="0"/>
                <a:cs typeface="Times New Roman" pitchFamily="18" charset="0"/>
              </a:rPr>
              <a:t>)</a:t>
            </a:r>
          </a:p>
          <a:p>
            <a:pPr algn="just">
              <a:buNone/>
            </a:pP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
        <p:nvSpPr>
          <p:cNvPr id="4" name="Rectangle 3"/>
          <p:cNvSpPr/>
          <p:nvPr/>
        </p:nvSpPr>
        <p:spPr>
          <a:xfrm>
            <a:off x="1140311" y="3126000"/>
            <a:ext cx="3001384" cy="707886"/>
          </a:xfrm>
          <a:prstGeom prst="rect">
            <a:avLst/>
          </a:prstGeom>
        </p:spPr>
        <p:txBody>
          <a:bodyPr wrap="square">
            <a:spAutoFit/>
          </a:bodyPr>
          <a:lstStyle/>
          <a:p>
            <a:pPr algn="ctr"/>
            <a:r>
              <a:rPr lang="en-US" sz="2000" b="1" dirty="0">
                <a:latin typeface="Times New Roman" pitchFamily="18" charset="0"/>
                <a:cs typeface="Times New Roman" pitchFamily="18" charset="0"/>
              </a:rPr>
              <a:t>The ugly aspect of </a:t>
            </a:r>
            <a:r>
              <a:rPr lang="en-US" sz="2000" b="1" dirty="0" err="1">
                <a:latin typeface="Times New Roman" pitchFamily="18" charset="0"/>
                <a:cs typeface="Times New Roman" pitchFamily="18" charset="0"/>
              </a:rPr>
              <a:t>MeToo</a:t>
            </a:r>
            <a:r>
              <a:rPr lang="en-US" sz="2000" b="1" dirty="0">
                <a:latin typeface="Times New Roman" pitchFamily="18" charset="0"/>
                <a:cs typeface="Times New Roman" pitchFamily="18" charset="0"/>
              </a:rPr>
              <a:t> phenomenon</a:t>
            </a:r>
            <a:endParaRPr lang="en-US" sz="2000" dirty="0"/>
          </a:p>
        </p:txBody>
      </p:sp>
    </p:spTree>
    <p:extLst>
      <p:ext uri="{BB962C8B-B14F-4D97-AF65-F5344CB8AC3E}">
        <p14:creationId xmlns:p14="http://schemas.microsoft.com/office/powerpoint/2010/main" val="4067397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47688"/>
            <a:ext cx="8229600" cy="709610"/>
          </a:xfrm>
        </p:spPr>
        <p:txBody>
          <a:bodyPr>
            <a:normAutofit fontScale="90000"/>
          </a:bodyPr>
          <a:lstStyle/>
          <a:p>
            <a:r>
              <a:rPr lang="en-US" sz="2000" b="1" dirty="0">
                <a:solidFill>
                  <a:srgbClr val="FF0000"/>
                </a:solidFill>
                <a:latin typeface="Times New Roman" pitchFamily="18" charset="0"/>
                <a:cs typeface="Times New Roman" pitchFamily="18" charset="0"/>
              </a:rPr>
              <a:t>Matrix of Good, Bad, and Ugly Aspects of the “Me Too” Movement </a:t>
            </a:r>
            <a:br>
              <a:rPr lang="en-US" sz="2000" b="1" dirty="0">
                <a:solidFill>
                  <a:srgbClr val="FF0000"/>
                </a:solidFill>
                <a:latin typeface="Times New Roman" pitchFamily="18" charset="0"/>
                <a:cs typeface="Times New Roman" pitchFamily="18" charset="0"/>
              </a:rPr>
            </a:br>
            <a:endParaRPr lang="en-US" sz="2000" b="1" dirty="0">
              <a:solidFill>
                <a:srgbClr val="FF0000"/>
              </a:solidFill>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srcRect/>
          <a:stretch>
            <a:fillRect/>
          </a:stretch>
        </p:blipFill>
        <p:spPr bwMode="auto">
          <a:xfrm>
            <a:off x="699242" y="1316935"/>
            <a:ext cx="8311598" cy="5541065"/>
          </a:xfrm>
          <a:prstGeom prst="rect">
            <a:avLst/>
          </a:prstGeom>
          <a:noFill/>
          <a:ln w="9525">
            <a:noFill/>
            <a:miter lim="800000"/>
            <a:headEnd/>
            <a:tailEnd/>
          </a:ln>
          <a:effectLst/>
        </p:spPr>
      </p:pic>
    </p:spTree>
    <p:extLst>
      <p:ext uri="{BB962C8B-B14F-4D97-AF65-F5344CB8AC3E}">
        <p14:creationId xmlns:p14="http://schemas.microsoft.com/office/powerpoint/2010/main" val="252987589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1138</TotalTime>
  <Words>2232</Words>
  <Application>Microsoft Office PowerPoint</Application>
  <PresentationFormat>Widescreen</PresentationFormat>
  <Paragraphs>85</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Calibri Light</vt:lpstr>
      <vt:lpstr>Rockwell</vt:lpstr>
      <vt:lpstr>Times New Roman</vt:lpstr>
      <vt:lpstr>Wingdings</vt:lpstr>
      <vt:lpstr>Atlas</vt:lpstr>
      <vt:lpstr>    Gender and Social Movements</vt:lpstr>
      <vt:lpstr>THREE OF THE MOST IMPACTFUL MOVEMENTS OF THE LAST DECADE </vt:lpstr>
      <vt:lpstr>Black Lives Matter (BLM)</vt:lpstr>
      <vt:lpstr>#SayHerName #BlackGirlsMatter </vt:lpstr>
      <vt:lpstr>#MeToo</vt:lpstr>
      <vt:lpstr>PowerPoint Presentation</vt:lpstr>
      <vt:lpstr>PowerPoint Presentation</vt:lpstr>
      <vt:lpstr>PowerPoint Presentation</vt:lpstr>
      <vt:lpstr>Matrix of Good, Bad, and Ugly Aspects of the “Me Too” Movement  </vt:lpstr>
      <vt:lpstr>PowerPoint Presentation</vt:lpstr>
      <vt:lpstr>What can be learned from these three movements?</vt:lpstr>
      <vt:lpstr>Women's lives in Iran Between the religious-traditional and new horizons  </vt:lpstr>
      <vt:lpstr>Civil disobedience </vt:lpstr>
      <vt:lpstr>PowerPoint Presentation</vt:lpstr>
      <vt:lpstr>PowerPoint Presentation</vt:lpstr>
      <vt:lpstr>PowerPoint Presentation</vt:lpstr>
      <vt:lpstr>PowerPoint Presentation</vt:lpstr>
      <vt:lpstr>PowerPoint Presentation</vt:lpstr>
      <vt:lpstr>PowerPoint Presentation</vt:lpstr>
      <vt:lpstr>Mourning Mothers</vt:lpstr>
      <vt:lpstr>“Women Wage Peace” “Women of the Sun” </vt:lpstr>
      <vt:lpstr>The Saturday Mothers</vt:lpstr>
      <vt:lpstr>Mothers of Khavaran (1988),  Mothers of Laleh Park (2009),  Mothers of Aban (2019),  Mothers of Ukrainian Flight (2020) Mothers of Woman, Life, Freedom movement (2022).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THIRTEEN    Activism, Change, and Feminist future</dc:title>
  <dc:creator>N</dc:creator>
  <cp:lastModifiedBy>N</cp:lastModifiedBy>
  <cp:revision>52</cp:revision>
  <dcterms:created xsi:type="dcterms:W3CDTF">2023-05-28T15:25:31Z</dcterms:created>
  <dcterms:modified xsi:type="dcterms:W3CDTF">2024-10-16T03:35:11Z</dcterms:modified>
</cp:coreProperties>
</file>